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1"/>
    <p:sldMasterId id="2147483905" r:id="rId2"/>
    <p:sldMasterId id="2147483918" r:id="rId3"/>
    <p:sldMasterId id="2147483930" r:id="rId4"/>
    <p:sldMasterId id="2147483943" r:id="rId5"/>
    <p:sldMasterId id="2147483955" r:id="rId6"/>
    <p:sldMasterId id="2147484041" r:id="rId7"/>
    <p:sldMasterId id="2147484053" r:id="rId8"/>
    <p:sldMasterId id="2147484065" r:id="rId9"/>
    <p:sldMasterId id="2147484077" r:id="rId10"/>
  </p:sldMasterIdLst>
  <p:notesMasterIdLst>
    <p:notesMasterId r:id="rId51"/>
  </p:notesMasterIdLst>
  <p:sldIdLst>
    <p:sldId id="309" r:id="rId11"/>
    <p:sldId id="257" r:id="rId12"/>
    <p:sldId id="686" r:id="rId13"/>
    <p:sldId id="558" r:id="rId14"/>
    <p:sldId id="690" r:id="rId15"/>
    <p:sldId id="750" r:id="rId16"/>
    <p:sldId id="685" r:id="rId17"/>
    <p:sldId id="687" r:id="rId18"/>
    <p:sldId id="310" r:id="rId19"/>
    <p:sldId id="691" r:id="rId20"/>
    <p:sldId id="688" r:id="rId21"/>
    <p:sldId id="689" r:id="rId22"/>
    <p:sldId id="261" r:id="rId23"/>
    <p:sldId id="311" r:id="rId24"/>
    <p:sldId id="694" r:id="rId25"/>
    <p:sldId id="692" r:id="rId26"/>
    <p:sldId id="693" r:id="rId27"/>
    <p:sldId id="737" r:id="rId28"/>
    <p:sldId id="510" r:id="rId29"/>
    <p:sldId id="695" r:id="rId30"/>
    <p:sldId id="696" r:id="rId31"/>
    <p:sldId id="697" r:id="rId32"/>
    <p:sldId id="718" r:id="rId33"/>
    <p:sldId id="720" r:id="rId34"/>
    <p:sldId id="722" r:id="rId35"/>
    <p:sldId id="751" r:id="rId36"/>
    <p:sldId id="723" r:id="rId37"/>
    <p:sldId id="724" r:id="rId38"/>
    <p:sldId id="725" r:id="rId39"/>
    <p:sldId id="726" r:id="rId40"/>
    <p:sldId id="727" r:id="rId41"/>
    <p:sldId id="719" r:id="rId42"/>
    <p:sldId id="728" r:id="rId43"/>
    <p:sldId id="729" r:id="rId44"/>
    <p:sldId id="730" r:id="rId45"/>
    <p:sldId id="731" r:id="rId46"/>
    <p:sldId id="732" r:id="rId47"/>
    <p:sldId id="743" r:id="rId48"/>
    <p:sldId id="733" r:id="rId49"/>
    <p:sldId id="716" r:id="rId50"/>
  </p:sldIdLst>
  <p:sldSz cx="9144000" cy="6858000" type="screen4x3"/>
  <p:notesSz cx="6858000" cy="9144000"/>
  <p:defaultTextStyle>
    <a:defPPr>
      <a:defRPr lang="th-TH"/>
    </a:defPPr>
    <a:lvl1pPr algn="l" rtl="0" fontAlgn="base">
      <a:spcBef>
        <a:spcPct val="0"/>
      </a:spcBef>
      <a:spcAft>
        <a:spcPct val="0"/>
      </a:spcAft>
      <a:defRPr sz="2800" kern="1200">
        <a:solidFill>
          <a:schemeClr val="tx1"/>
        </a:solidFill>
        <a:latin typeface="Arial" pitchFamily="34" charset="0"/>
        <a:ea typeface="+mn-ea"/>
        <a:cs typeface="Angsana New" pitchFamily="18" charset="-34"/>
      </a:defRPr>
    </a:lvl1pPr>
    <a:lvl2pPr marL="457200" algn="l" rtl="0" fontAlgn="base">
      <a:spcBef>
        <a:spcPct val="0"/>
      </a:spcBef>
      <a:spcAft>
        <a:spcPct val="0"/>
      </a:spcAft>
      <a:defRPr sz="2800" kern="1200">
        <a:solidFill>
          <a:schemeClr val="tx1"/>
        </a:solidFill>
        <a:latin typeface="Arial" pitchFamily="34" charset="0"/>
        <a:ea typeface="+mn-ea"/>
        <a:cs typeface="Angsana New" pitchFamily="18" charset="-34"/>
      </a:defRPr>
    </a:lvl2pPr>
    <a:lvl3pPr marL="914400" algn="l" rtl="0" fontAlgn="base">
      <a:spcBef>
        <a:spcPct val="0"/>
      </a:spcBef>
      <a:spcAft>
        <a:spcPct val="0"/>
      </a:spcAft>
      <a:defRPr sz="2800" kern="1200">
        <a:solidFill>
          <a:schemeClr val="tx1"/>
        </a:solidFill>
        <a:latin typeface="Arial" pitchFamily="34" charset="0"/>
        <a:ea typeface="+mn-ea"/>
        <a:cs typeface="Angsana New" pitchFamily="18" charset="-34"/>
      </a:defRPr>
    </a:lvl3pPr>
    <a:lvl4pPr marL="1371600" algn="l" rtl="0" fontAlgn="base">
      <a:spcBef>
        <a:spcPct val="0"/>
      </a:spcBef>
      <a:spcAft>
        <a:spcPct val="0"/>
      </a:spcAft>
      <a:defRPr sz="2800" kern="1200">
        <a:solidFill>
          <a:schemeClr val="tx1"/>
        </a:solidFill>
        <a:latin typeface="Arial" pitchFamily="34" charset="0"/>
        <a:ea typeface="+mn-ea"/>
        <a:cs typeface="Angsana New" pitchFamily="18" charset="-34"/>
      </a:defRPr>
    </a:lvl4pPr>
    <a:lvl5pPr marL="1828800" algn="l" rtl="0" fontAlgn="base">
      <a:spcBef>
        <a:spcPct val="0"/>
      </a:spcBef>
      <a:spcAft>
        <a:spcPct val="0"/>
      </a:spcAft>
      <a:defRPr sz="2800" kern="1200">
        <a:solidFill>
          <a:schemeClr val="tx1"/>
        </a:solidFill>
        <a:latin typeface="Arial" pitchFamily="34" charset="0"/>
        <a:ea typeface="+mn-ea"/>
        <a:cs typeface="Angsana New" pitchFamily="18" charset="-34"/>
      </a:defRPr>
    </a:lvl5pPr>
    <a:lvl6pPr marL="2286000" algn="l" defTabSz="914400" rtl="0" eaLnBrk="1" latinLnBrk="0" hangingPunct="1">
      <a:defRPr sz="2800" kern="1200">
        <a:solidFill>
          <a:schemeClr val="tx1"/>
        </a:solidFill>
        <a:latin typeface="Arial" pitchFamily="34" charset="0"/>
        <a:ea typeface="+mn-ea"/>
        <a:cs typeface="Angsana New" pitchFamily="18" charset="-34"/>
      </a:defRPr>
    </a:lvl6pPr>
    <a:lvl7pPr marL="2743200" algn="l" defTabSz="914400" rtl="0" eaLnBrk="1" latinLnBrk="0" hangingPunct="1">
      <a:defRPr sz="2800" kern="1200">
        <a:solidFill>
          <a:schemeClr val="tx1"/>
        </a:solidFill>
        <a:latin typeface="Arial" pitchFamily="34" charset="0"/>
        <a:ea typeface="+mn-ea"/>
        <a:cs typeface="Angsana New" pitchFamily="18" charset="-34"/>
      </a:defRPr>
    </a:lvl7pPr>
    <a:lvl8pPr marL="3200400" algn="l" defTabSz="914400" rtl="0" eaLnBrk="1" latinLnBrk="0" hangingPunct="1">
      <a:defRPr sz="2800" kern="1200">
        <a:solidFill>
          <a:schemeClr val="tx1"/>
        </a:solidFill>
        <a:latin typeface="Arial" pitchFamily="34" charset="0"/>
        <a:ea typeface="+mn-ea"/>
        <a:cs typeface="Angsana New" pitchFamily="18" charset="-34"/>
      </a:defRPr>
    </a:lvl8pPr>
    <a:lvl9pPr marL="3657600" algn="l" defTabSz="914400" rtl="0" eaLnBrk="1" latinLnBrk="0" hangingPunct="1">
      <a:defRPr sz="2800" kern="1200">
        <a:solidFill>
          <a:schemeClr val="tx1"/>
        </a:solidFill>
        <a:latin typeface="Arial" pitchFamily="34" charset="0"/>
        <a:ea typeface="+mn-ea"/>
        <a:cs typeface="Angsana New" pitchFamily="18" charset="-34"/>
      </a:defRPr>
    </a:lvl9pPr>
  </p:defaultTextStyle>
  <p:extLst>
    <p:ext uri="{EFAFB233-063F-42B5-8137-9DF3F51BA10A}">
      <p15:sldGuideLst xmlns="" xmlns:p15="http://schemas.microsoft.com/office/powerpoint/2012/main">
        <p15:guide id="1" orient="horz" pos="201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a:srgbClr val="008000"/>
    <a:srgbClr val="FFFF4F"/>
    <a:srgbClr val="E8D1FF"/>
    <a:srgbClr val="CC99FF"/>
    <a:srgbClr val="00FFFF"/>
    <a:srgbClr val="660066"/>
    <a:srgbClr val="FFC000"/>
    <a:srgbClr val="000066"/>
    <a:srgbClr val="BF90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2" autoAdjust="0"/>
    <p:restoredTop sz="97877" autoAdjust="0"/>
  </p:normalViewPr>
  <p:slideViewPr>
    <p:cSldViewPr>
      <p:cViewPr>
        <p:scale>
          <a:sx n="63" d="100"/>
          <a:sy n="63" d="100"/>
        </p:scale>
        <p:origin x="-1026" y="6"/>
      </p:cViewPr>
      <p:guideLst>
        <p:guide orient="horz" pos="2016"/>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h-TH"/>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D871999-8AD0-4E0A-85AE-86E8F25FED96}" type="datetimeFigureOut">
              <a:rPr lang="th-TH"/>
              <a:pPr>
                <a:defRPr/>
              </a:pPr>
              <a:t>17/08/60</a:t>
            </a:fld>
            <a:endParaRPr lang="th-TH"/>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h-TH"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th-TH"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h-TH"/>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7ADCD2C0-ECDE-45D4-9B2F-4DBF0D6141DB}" type="slidenum">
              <a:rPr lang="th-TH"/>
              <a:pPr>
                <a:defRPr/>
              </a:pPr>
              <a:t>‹#›</a:t>
            </a:fld>
            <a:endParaRPr lang="th-TH"/>
          </a:p>
        </p:txBody>
      </p:sp>
    </p:spTree>
    <p:extLst>
      <p:ext uri="{BB962C8B-B14F-4D97-AF65-F5344CB8AC3E}">
        <p14:creationId xmlns:p14="http://schemas.microsoft.com/office/powerpoint/2010/main" val="1979662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ern="1200">
        <a:solidFill>
          <a:schemeClr val="tx1"/>
        </a:solidFill>
        <a:latin typeface="+mn-lt"/>
        <a:ea typeface="+mn-ea"/>
        <a:cs typeface="+mn-cs"/>
      </a:defRPr>
    </a:lvl1pPr>
    <a:lvl2pPr marL="457200" algn="l" rtl="0" eaLnBrk="0" fontAlgn="base" hangingPunct="0">
      <a:spcBef>
        <a:spcPct val="30000"/>
      </a:spcBef>
      <a:spcAft>
        <a:spcPct val="0"/>
      </a:spcAft>
      <a:defRPr kern="1200">
        <a:solidFill>
          <a:schemeClr val="tx1"/>
        </a:solidFill>
        <a:latin typeface="+mn-lt"/>
        <a:ea typeface="+mn-ea"/>
        <a:cs typeface="+mn-cs"/>
      </a:defRPr>
    </a:lvl2pPr>
    <a:lvl3pPr marL="914400" algn="l" rtl="0" eaLnBrk="0" fontAlgn="base" hangingPunct="0">
      <a:spcBef>
        <a:spcPct val="30000"/>
      </a:spcBef>
      <a:spcAft>
        <a:spcPct val="0"/>
      </a:spcAft>
      <a:defRPr kern="1200">
        <a:solidFill>
          <a:schemeClr val="tx1"/>
        </a:solidFill>
        <a:latin typeface="+mn-lt"/>
        <a:ea typeface="+mn-ea"/>
        <a:cs typeface="+mn-cs"/>
      </a:defRPr>
    </a:lvl3pPr>
    <a:lvl4pPr marL="1371600" algn="l" rtl="0" eaLnBrk="0" fontAlgn="base" hangingPunct="0">
      <a:spcBef>
        <a:spcPct val="30000"/>
      </a:spcBef>
      <a:spcAft>
        <a:spcPct val="0"/>
      </a:spcAft>
      <a:defRPr kern="1200">
        <a:solidFill>
          <a:schemeClr val="tx1"/>
        </a:solidFill>
        <a:latin typeface="+mn-lt"/>
        <a:ea typeface="+mn-ea"/>
        <a:cs typeface="+mn-cs"/>
      </a:defRPr>
    </a:lvl4pPr>
    <a:lvl5pPr marL="1828800" algn="l" rtl="0" eaLnBrk="0" fontAlgn="base" hangingPunct="0">
      <a:spcBef>
        <a:spcPct val="30000"/>
      </a:spcBef>
      <a:spcAft>
        <a:spcPct val="0"/>
      </a:spcAft>
      <a:defRPr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a:t>
            </a:r>
            <a:r>
              <a:rPr lang="th-TH" dirty="0" smtClean="0"/>
              <a:t>แจก</a:t>
            </a:r>
            <a:r>
              <a:rPr lang="th-TH" baseline="0" dirty="0" smtClean="0"/>
              <a:t> </a:t>
            </a:r>
            <a:r>
              <a:rPr lang="en-US" baseline="0" dirty="0" smtClean="0"/>
              <a:t>SGA, NRS 2002, NT, NAF </a:t>
            </a:r>
            <a:r>
              <a:rPr lang="th-TH" baseline="0" dirty="0" smtClean="0"/>
              <a:t>ให้ผู้ร่วมประชุมด้วย</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ADCD2C0-ECDE-45D4-9B2F-4DBF0D6141DB}" type="slidenum">
              <a:rPr lang="th-TH" smtClean="0"/>
              <a:pPr>
                <a:defRPr/>
              </a:pPr>
              <a:t>1</a:t>
            </a:fld>
            <a:endParaRPr lang="th-TH"/>
          </a:p>
        </p:txBody>
      </p:sp>
    </p:spTree>
    <p:extLst>
      <p:ext uri="{BB962C8B-B14F-4D97-AF65-F5344CB8AC3E}">
        <p14:creationId xmlns:p14="http://schemas.microsoft.com/office/powerpoint/2010/main" val="61111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Nutrition assessment</a:t>
            </a:r>
            <a:r>
              <a:rPr lang="en-US" baseline="0" dirty="0" smtClean="0"/>
              <a:t> involves interpretation of data from the nutrition screen and incorporates additional information</a:t>
            </a:r>
          </a:p>
          <a:p>
            <a:pPr marL="171450" indent="-171450">
              <a:buFont typeface="Arial" pitchFamily="34" charset="0"/>
              <a:buChar char="•"/>
            </a:pPr>
            <a:r>
              <a:rPr lang="en-US" baseline="0" dirty="0" smtClean="0"/>
              <a:t>= a global assessment of both nutritional status and the severity of illness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The first step of nutrition care process</a:t>
            </a:r>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417C6AC0-C7A0-4DA0-AD5B-F21F8DE7AD51}" type="slidenum">
              <a:rPr lang="en-US" smtClean="0"/>
              <a:t>11</a:t>
            </a:fld>
            <a:endParaRPr lang="en-US"/>
          </a:p>
        </p:txBody>
      </p:sp>
    </p:spTree>
    <p:extLst>
      <p:ext uri="{BB962C8B-B14F-4D97-AF65-F5344CB8AC3E}">
        <p14:creationId xmlns:p14="http://schemas.microsoft.com/office/powerpoint/2010/main" val="213108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th-TH" dirty="0" smtClean="0"/>
              <a:t>อธิบายง่ายๆ</a:t>
            </a:r>
            <a:r>
              <a:rPr lang="th-TH" baseline="0" dirty="0" smtClean="0"/>
              <a:t> ในแง่แพทย์และพยาบาล </a:t>
            </a:r>
            <a:r>
              <a:rPr lang="en-US" baseline="0" dirty="0" smtClean="0"/>
              <a:t>“</a:t>
            </a:r>
            <a:r>
              <a:rPr lang="th-TH" baseline="0" dirty="0" smtClean="0"/>
              <a:t>การประเมินทางโภชนาการ</a:t>
            </a:r>
            <a:r>
              <a:rPr lang="en-US" baseline="0" dirty="0" smtClean="0"/>
              <a:t>” </a:t>
            </a:r>
            <a:r>
              <a:rPr lang="th-TH" baseline="0" dirty="0" smtClean="0"/>
              <a:t>คือ การซักประวัติละเอียดทางโภชนาการ การตรวจร่างกายละอียดทางโภชนาการ </a:t>
            </a:r>
            <a:r>
              <a:rPr lang="en-US" baseline="0" dirty="0" smtClean="0"/>
              <a:t>(</a:t>
            </a:r>
            <a:r>
              <a:rPr lang="th-TH" baseline="0" dirty="0" smtClean="0"/>
              <a:t>ซึ่งนอกจากการสูญเสียไขมันใต้ผิวหนังและกล้ามเนื้อแล้ว มักไม่พบอาการแสดงที่เฉพาะเจาะจง เว้นแต่อาการแสดงใน </a:t>
            </a:r>
            <a:r>
              <a:rPr lang="en-US" baseline="0" dirty="0" smtClean="0"/>
              <a:t>micronutrient deficiencies) </a:t>
            </a:r>
            <a:r>
              <a:rPr lang="th-TH" baseline="0" dirty="0" smtClean="0"/>
              <a:t>และการส่งตรวจ </a:t>
            </a:r>
            <a:r>
              <a:rPr lang="en-US" baseline="0" dirty="0" smtClean="0"/>
              <a:t>lab </a:t>
            </a:r>
            <a:r>
              <a:rPr lang="th-TH" baseline="0" dirty="0" smtClean="0"/>
              <a:t>ที่เกี่ยวข้องกับภาวะโภชนาการ</a:t>
            </a:r>
            <a:endParaRPr lang="en-US" dirty="0" smtClean="0"/>
          </a:p>
          <a:p>
            <a:endParaRPr lang="en-US" dirty="0"/>
          </a:p>
        </p:txBody>
      </p:sp>
      <p:sp>
        <p:nvSpPr>
          <p:cNvPr id="4" name="Slide Number Placeholder 3"/>
          <p:cNvSpPr>
            <a:spLocks noGrp="1"/>
          </p:cNvSpPr>
          <p:nvPr>
            <p:ph type="sldNum" sz="quarter" idx="10"/>
          </p:nvPr>
        </p:nvSpPr>
        <p:spPr/>
        <p:txBody>
          <a:bodyPr/>
          <a:lstStyle/>
          <a:p>
            <a:fld id="{1BAC04E5-4111-4196-9C78-F71B51CD7AC3}" type="slidenum">
              <a:rPr lang="en-US" smtClean="0"/>
              <a:t>12</a:t>
            </a:fld>
            <a:endParaRPr lang="en-US"/>
          </a:p>
        </p:txBody>
      </p:sp>
    </p:spTree>
    <p:extLst>
      <p:ext uri="{BB962C8B-B14F-4D97-AF65-F5344CB8AC3E}">
        <p14:creationId xmlns:p14="http://schemas.microsoft.com/office/powerpoint/2010/main" val="1495284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pPr fontAlgn="base">
              <a:spcBef>
                <a:spcPct val="0"/>
              </a:spcBef>
              <a:spcAft>
                <a:spcPct val="0"/>
              </a:spcAft>
            </a:pPr>
            <a:fld id="{3F1AF14D-1F8A-47F9-A1AE-3ABDA5465471}" type="slidenum">
              <a:rPr lang="th-TH" altLang="th-TH" smtClean="0"/>
              <a:pPr fontAlgn="base">
                <a:spcBef>
                  <a:spcPct val="0"/>
                </a:spcBef>
                <a:spcAft>
                  <a:spcPct val="0"/>
                </a:spcAft>
              </a:pPr>
              <a:t>13</a:t>
            </a:fld>
            <a:endParaRPr lang="th-TH" altLang="th-TH" smtClean="0"/>
          </a:p>
        </p:txBody>
      </p:sp>
    </p:spTree>
    <p:extLst>
      <p:ext uri="{BB962C8B-B14F-4D97-AF65-F5344CB8AC3E}">
        <p14:creationId xmlns:p14="http://schemas.microsoft.com/office/powerpoint/2010/main" val="149956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th-TH" dirty="0" smtClean="0"/>
              <a:t>Others: unremarkable</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pPr fontAlgn="base">
              <a:spcBef>
                <a:spcPct val="0"/>
              </a:spcBef>
              <a:spcAft>
                <a:spcPct val="0"/>
              </a:spcAft>
            </a:pPr>
            <a:fld id="{1340D02D-57F1-4B5E-8874-FB3207F8EFD3}" type="slidenum">
              <a:rPr lang="th-TH" altLang="th-TH" smtClean="0"/>
              <a:pPr fontAlgn="base">
                <a:spcBef>
                  <a:spcPct val="0"/>
                </a:spcBef>
                <a:spcAft>
                  <a:spcPct val="0"/>
                </a:spcAft>
              </a:pPr>
              <a:t>14</a:t>
            </a:fld>
            <a:endParaRPr lang="th-TH" altLang="th-TH" smtClean="0"/>
          </a:p>
        </p:txBody>
      </p:sp>
    </p:spTree>
    <p:extLst>
      <p:ext uri="{BB962C8B-B14F-4D97-AF65-F5344CB8AC3E}">
        <p14:creationId xmlns:p14="http://schemas.microsoft.com/office/powerpoint/2010/main" val="1630498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th-TH" dirty="0" smtClean="0"/>
              <a:t>อธิบายง่ายๆ</a:t>
            </a:r>
            <a:r>
              <a:rPr lang="th-TH" baseline="0" dirty="0" smtClean="0"/>
              <a:t> ในแง่แพทย์และพยาบาล </a:t>
            </a:r>
            <a:r>
              <a:rPr lang="en-US" baseline="0" dirty="0" smtClean="0"/>
              <a:t>“</a:t>
            </a:r>
            <a:r>
              <a:rPr lang="th-TH" baseline="0" dirty="0" smtClean="0"/>
              <a:t>การประเมินทางโภชนาการ</a:t>
            </a:r>
            <a:r>
              <a:rPr lang="en-US" baseline="0" dirty="0" smtClean="0"/>
              <a:t>” </a:t>
            </a:r>
            <a:r>
              <a:rPr lang="th-TH" baseline="0" dirty="0" smtClean="0"/>
              <a:t>คือ การซักประวัติละเอียดทางโภชนาการ การตรวจร่างกายละอียดทางโภชนาการ </a:t>
            </a:r>
            <a:r>
              <a:rPr lang="en-US" baseline="0" dirty="0" smtClean="0"/>
              <a:t>(</a:t>
            </a:r>
            <a:r>
              <a:rPr lang="th-TH" baseline="0" dirty="0" smtClean="0"/>
              <a:t>ซึ่งนอกจากการสูญเสียไขมันใต้ผิวหนังและกล้ามเนื้อแล้ว มักไม่พบอาการแสดงที่เฉพาะเจาะจง เว้นแต่อาการแสดงใน </a:t>
            </a:r>
            <a:r>
              <a:rPr lang="en-US" baseline="0" dirty="0" smtClean="0"/>
              <a:t>micronutrient deficiencies) </a:t>
            </a:r>
            <a:r>
              <a:rPr lang="th-TH" baseline="0" dirty="0" smtClean="0"/>
              <a:t>และการส่งตรวจ </a:t>
            </a:r>
            <a:r>
              <a:rPr lang="en-US" baseline="0" dirty="0" smtClean="0"/>
              <a:t>lab </a:t>
            </a:r>
            <a:r>
              <a:rPr lang="th-TH" baseline="0" dirty="0" smtClean="0"/>
              <a:t>ที่เกี่ยวข้องกับภาวะโภชนาการ</a:t>
            </a:r>
            <a:endParaRPr lang="en-US" dirty="0" smtClean="0"/>
          </a:p>
          <a:p>
            <a:endParaRPr lang="en-US" dirty="0"/>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495284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mn-lt"/>
                <a:cs typeface="Angsana New" pitchFamily="18" charset="-34"/>
                <a:sym typeface="Symbol" pitchFamily="18" charset="2"/>
              </a:rPr>
              <a:t>TLC </a:t>
            </a:r>
            <a:r>
              <a:rPr kumimoji="0" lang="en-US" sz="1200" b="0" i="0" u="none" strike="noStrike" cap="none" normalizeH="0" baseline="0" dirty="0" smtClean="0">
                <a:ln>
                  <a:noFill/>
                </a:ln>
                <a:solidFill>
                  <a:schemeClr val="tx1"/>
                </a:solidFill>
                <a:effectLst/>
                <a:latin typeface="+mn-lt"/>
                <a:cs typeface="Angsana New" pitchFamily="18" charset="-34"/>
                <a:sym typeface="Wingdings" panose="05000000000000000000" pitchFamily="2" charset="2"/>
              </a:rPr>
              <a:t> CMI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chemeClr val="tx1"/>
                </a:solidFill>
                <a:effectLst/>
                <a:latin typeface="+mn-lt"/>
                <a:cs typeface="Angsana New" pitchFamily="18" charset="-34"/>
                <a:sym typeface="Wingdings" panose="05000000000000000000" pitchFamily="2" charset="2"/>
              </a:rPr>
              <a:t>CAT</a:t>
            </a:r>
            <a:r>
              <a:rPr kumimoji="0" lang="en-US" sz="1200" b="0" i="0" u="none" strike="noStrike" cap="none" normalizeH="0" baseline="0" dirty="0" smtClean="0">
                <a:ln>
                  <a:noFill/>
                </a:ln>
                <a:solidFill>
                  <a:schemeClr val="tx1"/>
                </a:solidFill>
                <a:effectLst/>
                <a:latin typeface="Calibri"/>
                <a:cs typeface="Calibri"/>
                <a:sym typeface="Wingdings" panose="05000000000000000000" pitchFamily="2" charset="2"/>
              </a:rPr>
              <a:t>↑ </a:t>
            </a:r>
            <a:r>
              <a:rPr kumimoji="0" lang="th-TH" sz="1200" b="0" i="0" u="none" strike="noStrike" cap="none" normalizeH="0" baseline="0" dirty="0" smtClean="0">
                <a:ln>
                  <a:noFill/>
                </a:ln>
                <a:solidFill>
                  <a:schemeClr val="tx1"/>
                </a:solidFill>
                <a:effectLst/>
                <a:latin typeface="Calibri"/>
                <a:cs typeface="Calibri"/>
                <a:sym typeface="Wingdings" panose="05000000000000000000" pitchFamily="2" charset="2"/>
              </a:rPr>
              <a:t>เช่น </a:t>
            </a:r>
            <a:r>
              <a:rPr kumimoji="0" lang="en-US" sz="1200" b="0" i="0" u="none" strike="noStrike" cap="none" normalizeH="0" baseline="0" dirty="0" err="1" smtClean="0">
                <a:ln>
                  <a:noFill/>
                </a:ln>
                <a:solidFill>
                  <a:schemeClr val="tx1"/>
                </a:solidFill>
                <a:effectLst/>
                <a:latin typeface="Calibri"/>
                <a:cs typeface="Calibri"/>
                <a:sym typeface="Wingdings" panose="05000000000000000000" pitchFamily="2" charset="2"/>
              </a:rPr>
              <a:t>Sx</a:t>
            </a:r>
            <a:r>
              <a:rPr kumimoji="0" lang="en-US" sz="1200" b="0" i="0" u="none" strike="noStrike" cap="none" normalizeH="0" baseline="0" dirty="0" smtClean="0">
                <a:ln>
                  <a:noFill/>
                </a:ln>
                <a:solidFill>
                  <a:schemeClr val="tx1"/>
                </a:solidFill>
                <a:effectLst/>
                <a:latin typeface="Calibri"/>
                <a:cs typeface="Calibri"/>
                <a:sym typeface="Wingdings" panose="05000000000000000000" pitchFamily="2" charset="2"/>
              </a:rPr>
              <a:t>   TLC ↓</a:t>
            </a:r>
            <a:endParaRPr kumimoji="0" lang="th-TH" sz="1200" b="0" i="0" u="none" strike="noStrike" cap="none" normalizeH="0" baseline="0" dirty="0" smtClean="0">
              <a:ln>
                <a:noFill/>
              </a:ln>
              <a:solidFill>
                <a:schemeClr val="tx1"/>
              </a:solidFill>
              <a:effectLst/>
              <a:latin typeface="+mn-lt"/>
              <a:cs typeface="Angsana New" pitchFamily="18" charset="-34"/>
            </a:endParaRPr>
          </a:p>
          <a:p>
            <a:endParaRPr lang="en-US" dirty="0"/>
          </a:p>
        </p:txBody>
      </p:sp>
      <p:sp>
        <p:nvSpPr>
          <p:cNvPr id="4" name="Slide Number Placeholder 3"/>
          <p:cNvSpPr>
            <a:spLocks noGrp="1"/>
          </p:cNvSpPr>
          <p:nvPr>
            <p:ph type="sldNum" sz="quarter" idx="10"/>
          </p:nvPr>
        </p:nvSpPr>
        <p:spPr/>
        <p:txBody>
          <a:bodyPr/>
          <a:lstStyle/>
          <a:p>
            <a:fld id="{417C6AC0-C7A0-4DA0-AD5B-F21F8DE7AD51}" type="slidenum">
              <a:rPr lang="en-US" smtClean="0"/>
              <a:t>16</a:t>
            </a:fld>
            <a:endParaRPr lang="en-US"/>
          </a:p>
        </p:txBody>
      </p:sp>
    </p:spTree>
    <p:extLst>
      <p:ext uri="{BB962C8B-B14F-4D97-AF65-F5344CB8AC3E}">
        <p14:creationId xmlns:p14="http://schemas.microsoft.com/office/powerpoint/2010/main" val="25555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0" i="0" u="none" strike="noStrike" cap="none" normalizeH="0" baseline="0" dirty="0" smtClean="0">
                <a:ln>
                  <a:noFill/>
                </a:ln>
                <a:solidFill>
                  <a:schemeClr val="tx1"/>
                </a:solidFill>
                <a:effectLst/>
                <a:latin typeface="+mn-lt"/>
                <a:cs typeface="Angsana New" pitchFamily="18" charset="-34"/>
                <a:sym typeface="Symbol" pitchFamily="18" charset="2"/>
              </a:rPr>
              <a:t>ทั้ง </a:t>
            </a:r>
            <a:r>
              <a:rPr kumimoji="0" lang="en-US" sz="1200" b="0" i="0" u="none" strike="noStrike" cap="none" normalizeH="0" baseline="0" dirty="0" smtClean="0">
                <a:ln>
                  <a:noFill/>
                </a:ln>
                <a:solidFill>
                  <a:schemeClr val="tx1"/>
                </a:solidFill>
                <a:effectLst/>
                <a:latin typeface="+mn-lt"/>
                <a:cs typeface="Angsana New" pitchFamily="18" charset="-34"/>
                <a:sym typeface="Symbol" pitchFamily="18" charset="2"/>
              </a:rPr>
              <a:t>3 </a:t>
            </a:r>
            <a:r>
              <a:rPr kumimoji="0" lang="th-TH" sz="1200" b="0" i="0" u="none" strike="noStrike" cap="none" normalizeH="0" baseline="0" dirty="0" smtClean="0">
                <a:ln>
                  <a:noFill/>
                </a:ln>
                <a:solidFill>
                  <a:schemeClr val="tx1"/>
                </a:solidFill>
                <a:effectLst/>
                <a:latin typeface="+mn-lt"/>
                <a:cs typeface="Angsana New" pitchFamily="18" charset="-34"/>
                <a:sym typeface="Symbol" pitchFamily="18" charset="2"/>
              </a:rPr>
              <a:t>ตัว </a:t>
            </a:r>
            <a:r>
              <a:rPr kumimoji="0" lang="en-US" sz="1200" b="0" i="0" u="none" strike="noStrike" cap="none" normalizeH="0" baseline="0" dirty="0" smtClean="0">
                <a:ln>
                  <a:noFill/>
                </a:ln>
                <a:solidFill>
                  <a:schemeClr val="tx1"/>
                </a:solidFill>
                <a:effectLst/>
                <a:latin typeface="+mn-lt"/>
                <a:cs typeface="Angsana New" pitchFamily="18" charset="-34"/>
                <a:sym typeface="Symbol" pitchFamily="18" charset="2"/>
              </a:rPr>
              <a:t>value = +protein balance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1200" b="0" i="0" u="none" strike="noStrike" cap="none" normalizeH="0" baseline="0" dirty="0" smtClean="0">
              <a:ln>
                <a:noFill/>
              </a:ln>
              <a:solidFill>
                <a:schemeClr val="tx1"/>
              </a:solidFill>
              <a:effectLst/>
              <a:latin typeface="+mn-lt"/>
              <a:cs typeface="Angsana New" pitchFamily="18" charset="-34"/>
            </a:endParaRPr>
          </a:p>
          <a:p>
            <a:r>
              <a:rPr lang="en-US" dirty="0" smtClean="0"/>
              <a:t>Serum albumin. This is a common indicator of the patient's protein stores. But because albumin has a half-life of about 20 days, and large amounts are stored in the body, a patient may already be malnourished before serum albumin levels drop. Serum albumin below 3.5 g/</a:t>
            </a:r>
            <a:r>
              <a:rPr lang="en-US" dirty="0" err="1" smtClean="0"/>
              <a:t>dL</a:t>
            </a:r>
            <a:r>
              <a:rPr lang="en-US" dirty="0" smtClean="0"/>
              <a:t> is considered low and a level below 2.5 g/</a:t>
            </a:r>
            <a:r>
              <a:rPr lang="en-US" dirty="0" err="1" smtClean="0"/>
              <a:t>dL</a:t>
            </a:r>
            <a:r>
              <a:rPr lang="en-US" dirty="0" smtClean="0"/>
              <a:t> indicates seriously deficient protein stores. The low values are usually associated with </a:t>
            </a:r>
            <a:r>
              <a:rPr lang="en-US" dirty="0" err="1" smtClean="0"/>
              <a:t>nonhealing</a:t>
            </a:r>
            <a:r>
              <a:rPr lang="en-US" dirty="0" smtClean="0"/>
              <a:t> pressure sores. However, </a:t>
            </a:r>
            <a:r>
              <a:rPr lang="en-US" dirty="0" err="1" smtClean="0"/>
              <a:t>nonnutritional</a:t>
            </a:r>
            <a:r>
              <a:rPr lang="en-US" dirty="0" smtClean="0"/>
              <a:t> factors also lower the serum albumin level. These include trauma, sepsis, liver disease, and wounds. </a:t>
            </a:r>
          </a:p>
          <a:p>
            <a:endParaRPr lang="en-US" dirty="0" smtClean="0"/>
          </a:p>
          <a:p>
            <a:r>
              <a:rPr lang="en-US" dirty="0" smtClean="0"/>
              <a:t>Serum transferrin</a:t>
            </a:r>
            <a:r>
              <a:rPr lang="en-US" baseline="0" dirty="0" smtClean="0"/>
              <a:t> – </a:t>
            </a:r>
            <a:r>
              <a:rPr lang="th-TH" baseline="0" dirty="0" smtClean="0"/>
              <a:t>เป็น </a:t>
            </a:r>
            <a:r>
              <a:rPr lang="el-GR" baseline="0" dirty="0" smtClean="0">
                <a:latin typeface="Lucida Console"/>
              </a:rPr>
              <a:t>β</a:t>
            </a:r>
            <a:r>
              <a:rPr lang="en-US" baseline="0" dirty="0" smtClean="0">
                <a:latin typeface="Lucida Console"/>
              </a:rPr>
              <a:t>-globulin </a:t>
            </a:r>
            <a:r>
              <a:rPr lang="th-TH" baseline="0" dirty="0" smtClean="0">
                <a:latin typeface="Lucida Console"/>
              </a:rPr>
              <a:t>ที่สร้างจากตับ </a:t>
            </a:r>
            <a:r>
              <a:rPr lang="en-US" dirty="0" smtClean="0"/>
              <a:t>This is a more accurate indicator of protein stores </a:t>
            </a:r>
            <a:r>
              <a:rPr lang="th-TH" dirty="0" smtClean="0"/>
              <a:t>เพราะ</a:t>
            </a:r>
            <a:r>
              <a:rPr lang="th-TH" baseline="0" dirty="0" smtClean="0"/>
              <a:t> </a:t>
            </a:r>
            <a:r>
              <a:rPr lang="en-US" baseline="0" dirty="0" smtClean="0"/>
              <a:t>pool </a:t>
            </a:r>
            <a:r>
              <a:rPr lang="th-TH" baseline="0" dirty="0" smtClean="0"/>
              <a:t>ในร่างกายเล็กกว่า </a:t>
            </a:r>
            <a:r>
              <a:rPr lang="en-US" baseline="0" dirty="0" smtClean="0"/>
              <a:t>albumin </a:t>
            </a:r>
            <a:r>
              <a:rPr lang="en-US" dirty="0" smtClean="0"/>
              <a:t>. It responds more readily than serum albumin to acute changes in protein status. Serum transferrin has a shorter half-life (8-10 days) and smaller body stores than albumin. A serum transferrin level below 200 mg/</a:t>
            </a:r>
            <a:r>
              <a:rPr lang="en-US" dirty="0" err="1" smtClean="0"/>
              <a:t>dL</a:t>
            </a:r>
            <a:r>
              <a:rPr lang="en-US" dirty="0" smtClean="0"/>
              <a:t> is considered low and below 100 mg/</a:t>
            </a:r>
            <a:r>
              <a:rPr lang="en-US" dirty="0" err="1" smtClean="0"/>
              <a:t>dL</a:t>
            </a:r>
            <a:r>
              <a:rPr lang="en-US" dirty="0" smtClean="0"/>
              <a:t> is considered severe. </a:t>
            </a:r>
            <a:r>
              <a:rPr lang="en-US" dirty="0" err="1" smtClean="0"/>
              <a:t>Nonnutritional</a:t>
            </a:r>
            <a:r>
              <a:rPr lang="en-US" dirty="0" smtClean="0"/>
              <a:t> factors can also affect serum transferrin levels. </a:t>
            </a:r>
            <a:r>
              <a:rPr lang="th-TH" dirty="0" smtClean="0"/>
              <a:t>วัดโดย </a:t>
            </a:r>
            <a:r>
              <a:rPr lang="en-US" dirty="0" smtClean="0"/>
              <a:t>radial </a:t>
            </a:r>
            <a:r>
              <a:rPr lang="en-US" dirty="0" err="1" smtClean="0"/>
              <a:t>immunodiffusion</a:t>
            </a:r>
            <a:r>
              <a:rPr lang="en-US" dirty="0" smtClean="0"/>
              <a:t> </a:t>
            </a:r>
            <a:r>
              <a:rPr lang="th-TH" dirty="0" smtClean="0"/>
              <a:t>หรือคำนวณจาก</a:t>
            </a:r>
            <a:r>
              <a:rPr lang="th-TH" baseline="0" dirty="0" smtClean="0"/>
              <a:t> </a:t>
            </a:r>
            <a:r>
              <a:rPr lang="en-US" baseline="0" dirty="0" smtClean="0"/>
              <a:t>(0.8xTIBC) - 43</a:t>
            </a:r>
            <a:endParaRPr lang="en-US" dirty="0" smtClean="0"/>
          </a:p>
          <a:p>
            <a:endParaRPr lang="en-US" dirty="0" smtClean="0"/>
          </a:p>
          <a:p>
            <a:r>
              <a:rPr lang="en-US" dirty="0" smtClean="0"/>
              <a:t>Serum </a:t>
            </a:r>
            <a:r>
              <a:rPr lang="en-US" dirty="0" err="1" smtClean="0"/>
              <a:t>prealbumin</a:t>
            </a:r>
            <a:r>
              <a:rPr lang="en-US" dirty="0" smtClean="0"/>
              <a:t> and serum retinol-binding protein. These indicators are more sensitive than serum albumin and serum transferrin and provide valuable information on a patient's current nutritional status</a:t>
            </a:r>
          </a:p>
          <a:p>
            <a:endParaRPr lang="en-US" dirty="0"/>
          </a:p>
        </p:txBody>
      </p:sp>
      <p:sp>
        <p:nvSpPr>
          <p:cNvPr id="4" name="Slide Number Placeholder 3"/>
          <p:cNvSpPr>
            <a:spLocks noGrp="1"/>
          </p:cNvSpPr>
          <p:nvPr>
            <p:ph type="sldNum" sz="quarter" idx="10"/>
          </p:nvPr>
        </p:nvSpPr>
        <p:spPr/>
        <p:txBody>
          <a:bodyPr/>
          <a:lstStyle/>
          <a:p>
            <a:fld id="{417C6AC0-C7A0-4DA0-AD5B-F21F8DE7AD51}" type="slidenum">
              <a:rPr lang="en-US" smtClean="0"/>
              <a:t>17</a:t>
            </a:fld>
            <a:endParaRPr lang="en-US"/>
          </a:p>
        </p:txBody>
      </p:sp>
    </p:spTree>
    <p:extLst>
      <p:ext uri="{BB962C8B-B14F-4D97-AF65-F5344CB8AC3E}">
        <p14:creationId xmlns:p14="http://schemas.microsoft.com/office/powerpoint/2010/main" val="25555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sz="1200" dirty="0" smtClean="0">
                <a:effectLst/>
              </a:rPr>
              <a:t>moderate to severe electrolyte and fluid shifts occurring during a period of </a:t>
            </a:r>
            <a:r>
              <a:rPr lang="en-US" sz="1200" dirty="0" err="1" smtClean="0">
                <a:effectLst/>
              </a:rPr>
              <a:t>refeeding</a:t>
            </a:r>
            <a:r>
              <a:rPr lang="en-US" sz="1200" dirty="0" smtClean="0">
                <a:effectLst/>
              </a:rPr>
              <a:t>. Hypophosphatemia is common, and heart failure sometimes occurs.</a:t>
            </a:r>
          </a:p>
          <a:p>
            <a:pPr marL="171450" indent="-171450">
              <a:buFont typeface="Arial" pitchFamily="34" charset="0"/>
              <a:buChar char="•"/>
            </a:pPr>
            <a:r>
              <a:rPr lang="th-TH" sz="1200" b="0" i="0" u="none" strike="noStrike" kern="1200" baseline="0" dirty="0" smtClean="0">
                <a:solidFill>
                  <a:schemeClr val="tx1"/>
                </a:solidFill>
                <a:latin typeface="+mn-lt"/>
                <a:ea typeface="+mn-ea"/>
                <a:cs typeface="+mn-cs"/>
              </a:rPr>
              <a:t>เกิดจากการที่ร่างกายซึ่งมวลเนื้อเยื่อลดลงจากการขาดอาหารอยู่เดิมได้รับสารอาหารเข้าไปใหม่ ร่างกายจะหลั่งอินสุลินออกมาเมื่อได้รับพลังงานโดยเฉพาะคาร์โบไฮเดรต จะทำให้กลูโคสเข้าเซลล์ร่วมกับเกลือแร่บางตัวเช่น โปแตสเซียม ฟอสเฟตและแมกนีเซียมซึ่งปกติแล้วเป็นเกลือแร่ที่อยู่ในเซลล์อยู่แล้ว ทำให้ร่างกายมีเกลือแร่เหล่านี้ในเลือดลดลง ทำให้เกิดปัญหาตามมา</a:t>
            </a:r>
            <a:r>
              <a:rPr lang="en-US" sz="1200" b="0" i="0" u="none" strike="noStrike" kern="1200" baseline="0" dirty="0" smtClean="0">
                <a:solidFill>
                  <a:schemeClr val="tx1"/>
                </a:solidFill>
                <a:latin typeface="+mn-lt"/>
                <a:ea typeface="+mn-ea"/>
                <a:cs typeface="+mn-cs"/>
              </a:rPr>
              <a:t> </a:t>
            </a:r>
            <a:r>
              <a:rPr lang="th-TH" sz="1200" b="0" i="0" u="none" strike="noStrike" kern="1200" baseline="0" dirty="0" smtClean="0">
                <a:solidFill>
                  <a:schemeClr val="tx1"/>
                </a:solidFill>
                <a:latin typeface="+mn-lt"/>
                <a:ea typeface="+mn-ea"/>
                <a:cs typeface="+mn-cs"/>
              </a:rPr>
              <a:t>เช่น</a:t>
            </a:r>
            <a:r>
              <a:rPr lang="en-US" sz="1200" b="0" i="0" u="none" strike="noStrike" kern="1200" baseline="0" dirty="0" smtClean="0">
                <a:solidFill>
                  <a:schemeClr val="tx1"/>
                </a:solidFill>
                <a:latin typeface="+mn-lt"/>
                <a:ea typeface="+mn-ea"/>
                <a:cs typeface="+mn-cs"/>
              </a:rPr>
              <a:t> </a:t>
            </a:r>
            <a:r>
              <a:rPr lang="th-TH" sz="1200" b="0" i="0" u="none" strike="noStrike" kern="1200" baseline="0" dirty="0" smtClean="0">
                <a:solidFill>
                  <a:schemeClr val="tx1"/>
                </a:solidFill>
                <a:latin typeface="+mn-lt"/>
                <a:ea typeface="+mn-ea"/>
                <a:cs typeface="+mn-cs"/>
              </a:rPr>
              <a:t>กล้ามเนื้ออ่อนแรงจากการที่โปแตสเซียมและฟอสเฟตต่ำ ระบบหายใจล้มเหลว นอกจากนี้ยังอาจเกิดหัวใจล้มเหลวได้ กลุ่มอาการ </a:t>
            </a:r>
            <a:r>
              <a:rPr lang="en-US" sz="1200" b="0" i="0" u="none" strike="noStrike" kern="1200" baseline="0" dirty="0" err="1" smtClean="0">
                <a:solidFill>
                  <a:schemeClr val="tx1"/>
                </a:solidFill>
                <a:latin typeface="+mn-lt"/>
                <a:ea typeface="+mn-ea"/>
                <a:cs typeface="+mn-cs"/>
              </a:rPr>
              <a:t>refeeding</a:t>
            </a:r>
            <a:r>
              <a:rPr lang="en-US" sz="1200" b="0" i="0" u="none" strike="noStrike" kern="1200" baseline="0" dirty="0" smtClean="0">
                <a:solidFill>
                  <a:schemeClr val="tx1"/>
                </a:solidFill>
                <a:latin typeface="+mn-lt"/>
                <a:ea typeface="+mn-ea"/>
                <a:cs typeface="+mn-cs"/>
              </a:rPr>
              <a:t> </a:t>
            </a:r>
            <a:r>
              <a:rPr lang="th-TH" sz="1200" b="0" i="0" u="none" strike="noStrike" kern="1200" baseline="0" dirty="0" smtClean="0">
                <a:solidFill>
                  <a:schemeClr val="tx1"/>
                </a:solidFill>
                <a:latin typeface="+mn-lt"/>
                <a:ea typeface="+mn-ea"/>
                <a:cs typeface="+mn-cs"/>
              </a:rPr>
              <a:t>ประกอบไปด้วย </a:t>
            </a:r>
          </a:p>
          <a:p>
            <a:r>
              <a:rPr lang="th-TH" sz="1200" b="0" i="0" u="none" strike="noStrike" kern="1200" baseline="0" dirty="0" smtClean="0">
                <a:solidFill>
                  <a:schemeClr val="tx1"/>
                </a:solidFill>
                <a:latin typeface="+mn-lt"/>
                <a:ea typeface="+mn-ea"/>
                <a:cs typeface="+mn-cs"/>
              </a:rPr>
              <a:t>1. ความผิดปกติของสมดุลย์เกลือแร่ ได้แก่ ระดับโปแตสเซียม แมกนีเซียมและฟอสเฟตจะต่ำลงทำให้เกิดปัญหาการทำงานของระบบต่างๆในร่างกายผิดปกติ </a:t>
            </a:r>
          </a:p>
          <a:p>
            <a:r>
              <a:rPr lang="th-TH" sz="1200" b="0" i="0" u="none" strike="noStrike" kern="1200" baseline="0" dirty="0" smtClean="0">
                <a:solidFill>
                  <a:schemeClr val="tx1"/>
                </a:solidFill>
                <a:latin typeface="+mn-lt"/>
                <a:ea typeface="+mn-ea"/>
                <a:cs typeface="+mn-cs"/>
              </a:rPr>
              <a:t>2. ระบบหายใจล้มเหลว อาจพบภาวะเป็นกรดจากการหายใจไม่พอ (</a:t>
            </a:r>
            <a:r>
              <a:rPr lang="en-US" sz="1200" b="0" i="0" u="none" strike="noStrike" kern="1200" baseline="0" dirty="0" smtClean="0">
                <a:solidFill>
                  <a:schemeClr val="tx1"/>
                </a:solidFill>
                <a:latin typeface="+mn-lt"/>
                <a:ea typeface="+mn-ea"/>
                <a:cs typeface="+mn-cs"/>
              </a:rPr>
              <a:t>respiratory acidosis) </a:t>
            </a:r>
            <a:r>
              <a:rPr lang="th-TH" sz="1200" b="0" i="0" u="none" strike="noStrike" kern="1200" baseline="0" dirty="0" smtClean="0">
                <a:solidFill>
                  <a:schemeClr val="tx1"/>
                </a:solidFill>
                <a:latin typeface="+mn-lt"/>
                <a:ea typeface="+mn-ea"/>
                <a:cs typeface="+mn-cs"/>
              </a:rPr>
              <a:t>จากการที่โปแตสเซียมและฟอสเฟตต่ำร่วมกับการเพิ่มขึ้นของการใช้ออกซิเจน (</a:t>
            </a:r>
            <a:r>
              <a:rPr lang="en-US" sz="1200" b="0" i="0" u="none" strike="noStrike" kern="1200" baseline="0" dirty="0" smtClean="0">
                <a:solidFill>
                  <a:schemeClr val="tx1"/>
                </a:solidFill>
                <a:latin typeface="+mn-lt"/>
                <a:ea typeface="+mn-ea"/>
                <a:cs typeface="+mn-cs"/>
              </a:rPr>
              <a:t>oxygen consumption) </a:t>
            </a:r>
            <a:r>
              <a:rPr lang="th-TH" sz="1200" b="0" i="0" u="none" strike="noStrike" kern="1200" baseline="0" dirty="0" smtClean="0">
                <a:solidFill>
                  <a:schemeClr val="tx1"/>
                </a:solidFill>
                <a:latin typeface="+mn-lt"/>
                <a:ea typeface="+mn-ea"/>
                <a:cs typeface="+mn-cs"/>
              </a:rPr>
              <a:t>และการสร้างคาร์บอนไดออกไซด์ที่เพิ่มขึ้น (</a:t>
            </a:r>
            <a:r>
              <a:rPr lang="en-US" sz="1200" b="0" i="0" u="none" strike="noStrike" kern="1200" baseline="0" dirty="0" err="1" smtClean="0">
                <a:solidFill>
                  <a:schemeClr val="tx1"/>
                </a:solidFill>
                <a:latin typeface="+mn-lt"/>
                <a:ea typeface="+mn-ea"/>
                <a:cs typeface="+mn-cs"/>
              </a:rPr>
              <a:t>carbondioxide</a:t>
            </a:r>
            <a:r>
              <a:rPr lang="en-US" sz="1200" b="0" i="0" u="none" strike="noStrike" kern="1200" baseline="0" dirty="0" smtClean="0">
                <a:solidFill>
                  <a:schemeClr val="tx1"/>
                </a:solidFill>
                <a:latin typeface="+mn-lt"/>
                <a:ea typeface="+mn-ea"/>
                <a:cs typeface="+mn-cs"/>
              </a:rPr>
              <a:t> production) </a:t>
            </a:r>
            <a:r>
              <a:rPr lang="th-TH" sz="1200" b="0" i="0" u="none" strike="noStrike" kern="1200" baseline="0" dirty="0" smtClean="0">
                <a:solidFill>
                  <a:schemeClr val="tx1"/>
                </a:solidFill>
                <a:latin typeface="+mn-lt"/>
                <a:ea typeface="+mn-ea"/>
                <a:cs typeface="+mn-cs"/>
              </a:rPr>
              <a:t>เมื่อร่างกายได้รับอาหารเพิ่มขึ้น </a:t>
            </a:r>
          </a:p>
          <a:p>
            <a:r>
              <a:rPr lang="th-TH" sz="1200" b="0" i="0" u="none" strike="noStrike" kern="1200" baseline="0" dirty="0" smtClean="0">
                <a:solidFill>
                  <a:schemeClr val="tx1"/>
                </a:solidFill>
                <a:latin typeface="+mn-lt"/>
                <a:ea typeface="+mn-ea"/>
                <a:cs typeface="+mn-cs"/>
              </a:rPr>
              <a:t>3. หัวใจล้มเหลว จากการที่ฟอสเฟตต่ำ และการให้อาหารโดยเฉพาะจำพวกคาร์โบไฮเดรตจะเพิ่มการใช้ไธอะมีน อาจทำให้เกิดการขาดไธอะมีนได้หากได้รับการเสริมวิตามินไม่เพียงพอ นอกจากนี้ขณะ </a:t>
            </a:r>
            <a:r>
              <a:rPr lang="en-US" sz="1200" b="0" i="0" u="none" strike="noStrike" kern="1200" baseline="0" dirty="0" err="1" smtClean="0">
                <a:solidFill>
                  <a:schemeClr val="tx1"/>
                </a:solidFill>
                <a:latin typeface="+mn-lt"/>
                <a:ea typeface="+mn-ea"/>
                <a:cs typeface="+mn-cs"/>
              </a:rPr>
              <a:t>refeeding</a:t>
            </a:r>
            <a:r>
              <a:rPr lang="en-US" sz="1200" b="0" i="0" u="none" strike="noStrike" kern="1200" baseline="0" dirty="0" smtClean="0">
                <a:solidFill>
                  <a:schemeClr val="tx1"/>
                </a:solidFill>
                <a:latin typeface="+mn-lt"/>
                <a:ea typeface="+mn-ea"/>
                <a:cs typeface="+mn-cs"/>
              </a:rPr>
              <a:t> </a:t>
            </a:r>
            <a:r>
              <a:rPr lang="th-TH" sz="1200" b="0" i="0" u="none" strike="noStrike" kern="1200" baseline="0" dirty="0" smtClean="0">
                <a:solidFill>
                  <a:schemeClr val="tx1"/>
                </a:solidFill>
                <a:latin typeface="+mn-lt"/>
                <a:ea typeface="+mn-ea"/>
                <a:cs typeface="+mn-cs"/>
              </a:rPr>
              <a:t>อินสุลินที่หลั่งมากขึ้นและกลูคากอนที่ลดลง จะเพิ่มการดูดกลับน้ำและเกลือแร่ที่ไต ทำให้มีน้ำและเกลือแร่คั่งได้ </a:t>
            </a:r>
          </a:p>
          <a:p>
            <a:r>
              <a:rPr lang="th-TH" sz="1200" b="0" i="0" u="none" strike="noStrike" kern="1200" baseline="0" dirty="0" smtClean="0">
                <a:solidFill>
                  <a:schemeClr val="tx1"/>
                </a:solidFill>
                <a:latin typeface="+mn-lt"/>
                <a:ea typeface="+mn-ea"/>
                <a:cs typeface="+mn-cs"/>
              </a:rPr>
              <a:t>4. กล้ามเนื้ออ่อนแรงจากการที่โปแตสเซียมและฟอสเฟตต่ำ </a:t>
            </a:r>
          </a:p>
          <a:p>
            <a:r>
              <a:rPr lang="th-TH" sz="1200" b="0" i="0" u="none" strike="noStrike" kern="1200" baseline="0" dirty="0" smtClean="0">
                <a:solidFill>
                  <a:schemeClr val="tx1"/>
                </a:solidFill>
                <a:latin typeface="+mn-lt"/>
                <a:ea typeface="+mn-ea"/>
                <a:cs typeface="+mn-cs"/>
              </a:rPr>
              <a:t>5. หัวใจเต้นผิดจังหวะจากการที่มีเกลือโปแตสเซียมและแมกนีเซียมต่ำ </a:t>
            </a:r>
          </a:p>
          <a:p>
            <a:endParaRPr lang="en-US" sz="1200" b="0" i="0" u="none" strike="noStrike" kern="1200" baseline="0" dirty="0" smtClean="0">
              <a:solidFill>
                <a:schemeClr val="tx1"/>
              </a:solidFill>
              <a:latin typeface="+mn-lt"/>
              <a:ea typeface="+mn-ea"/>
              <a:cs typeface="+mn-cs"/>
            </a:endParaRPr>
          </a:p>
          <a:p>
            <a:r>
              <a:rPr lang="th-TH" sz="1200" b="0" i="0" u="none" strike="noStrike" kern="1200" baseline="0" dirty="0" smtClean="0">
                <a:solidFill>
                  <a:schemeClr val="tx1"/>
                </a:solidFill>
                <a:latin typeface="+mn-lt"/>
                <a:ea typeface="+mn-ea"/>
                <a:cs typeface="+mn-cs"/>
              </a:rPr>
              <a:t>กลุ่มอาการ </a:t>
            </a:r>
            <a:r>
              <a:rPr lang="en-US" sz="1200" b="0" i="0" u="none" strike="noStrike" kern="1200" baseline="0" dirty="0" err="1" smtClean="0">
                <a:solidFill>
                  <a:schemeClr val="tx1"/>
                </a:solidFill>
                <a:latin typeface="+mn-lt"/>
                <a:ea typeface="+mn-ea"/>
                <a:cs typeface="+mn-cs"/>
              </a:rPr>
              <a:t>refeeding</a:t>
            </a:r>
            <a:r>
              <a:rPr lang="en-US" sz="1200" b="0" i="0" u="none" strike="noStrike" kern="1200" baseline="0" dirty="0" smtClean="0">
                <a:solidFill>
                  <a:schemeClr val="tx1"/>
                </a:solidFill>
                <a:latin typeface="+mn-lt"/>
                <a:ea typeface="+mn-ea"/>
                <a:cs typeface="+mn-cs"/>
              </a:rPr>
              <a:t> </a:t>
            </a:r>
            <a:r>
              <a:rPr lang="th-TH" sz="1200" b="0" i="0" u="none" strike="noStrike" kern="1200" baseline="0" dirty="0" smtClean="0">
                <a:solidFill>
                  <a:schemeClr val="tx1"/>
                </a:solidFill>
                <a:latin typeface="+mn-lt"/>
                <a:ea typeface="+mn-ea"/>
                <a:cs typeface="+mn-cs"/>
              </a:rPr>
              <a:t>ไม่จำเป็นต้องพบทุกอาการ และความรุนแรงมีตั้งแต่ไม่รุนแรงไปจนถึงการทำงานของระบบเสียไปจนถึงเสียชีวิตได้ ผู้ป่วยที่เสี่ยงต่อการเกิดกลุ่มอาการ </a:t>
            </a:r>
            <a:r>
              <a:rPr lang="en-US" sz="1200" b="0" i="0" u="none" strike="noStrike" kern="1200" baseline="0" dirty="0" err="1" smtClean="0">
                <a:solidFill>
                  <a:schemeClr val="tx1"/>
                </a:solidFill>
                <a:latin typeface="+mn-lt"/>
                <a:ea typeface="+mn-ea"/>
                <a:cs typeface="+mn-cs"/>
              </a:rPr>
              <a:t>refeeding</a:t>
            </a:r>
            <a:r>
              <a:rPr lang="en-US" sz="1200" b="0" i="0" u="none" strike="noStrike" kern="1200" baseline="0" dirty="0" smtClean="0">
                <a:solidFill>
                  <a:schemeClr val="tx1"/>
                </a:solidFill>
                <a:latin typeface="+mn-lt"/>
                <a:ea typeface="+mn-ea"/>
                <a:cs typeface="+mn-cs"/>
              </a:rPr>
              <a:t> </a:t>
            </a:r>
            <a:r>
              <a:rPr lang="th-TH" sz="1200" b="0" i="0" u="none" strike="noStrike" kern="1200" baseline="0" dirty="0" smtClean="0">
                <a:solidFill>
                  <a:schemeClr val="tx1"/>
                </a:solidFill>
                <a:latin typeface="+mn-lt"/>
                <a:ea typeface="+mn-ea"/>
                <a:cs typeface="+mn-cs"/>
              </a:rPr>
              <a:t>ได้แก่ผู้ป่วยที่มีทุโภชนาการรุนแรง และผู้ป่วยที่ได้รับสารอาหารทางหลอดเลือดดำชนิดที่ใช้กลูโคสเป็นแหล่งพลังงานแหล่งเดียว (</a:t>
            </a:r>
            <a:r>
              <a:rPr lang="en-US" sz="1200" b="0" i="0" u="none" strike="noStrike" kern="1200" baseline="0" dirty="0" smtClean="0">
                <a:solidFill>
                  <a:schemeClr val="tx1"/>
                </a:solidFill>
                <a:latin typeface="+mn-lt"/>
                <a:ea typeface="+mn-ea"/>
                <a:cs typeface="+mn-cs"/>
              </a:rPr>
              <a:t>glucose based formula) </a:t>
            </a:r>
            <a:r>
              <a:rPr lang="th-TH" sz="1200" b="0" i="0" u="none" strike="noStrike" kern="1200" baseline="0" dirty="0" smtClean="0">
                <a:solidFill>
                  <a:schemeClr val="tx1"/>
                </a:solidFill>
                <a:latin typeface="+mn-lt"/>
                <a:ea typeface="+mn-ea"/>
                <a:cs typeface="+mn-cs"/>
              </a:rPr>
              <a:t>และผู้ป่วยที่มีสมดุลย์ของเกลือแร่ ผิดปกติอยู่แล้ว </a:t>
            </a:r>
            <a:endParaRPr lang="en-US" dirty="0"/>
          </a:p>
        </p:txBody>
      </p:sp>
      <p:sp>
        <p:nvSpPr>
          <p:cNvPr id="4" name="Slide Number Placeholder 3"/>
          <p:cNvSpPr>
            <a:spLocks noGrp="1"/>
          </p:cNvSpPr>
          <p:nvPr>
            <p:ph type="sldNum" sz="quarter" idx="10"/>
          </p:nvPr>
        </p:nvSpPr>
        <p:spPr/>
        <p:txBody>
          <a:bodyPr/>
          <a:lstStyle/>
          <a:p>
            <a:fld id="{417C6AC0-C7A0-4DA0-AD5B-F21F8DE7AD51}"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4084097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25(OH) D</a:t>
            </a:r>
            <a:r>
              <a:rPr lang="en-US" baseline="0" dirty="0" smtClean="0"/>
              <a:t> = </a:t>
            </a:r>
            <a:r>
              <a:rPr lang="en-US" dirty="0" smtClean="0"/>
              <a:t>6.44</a:t>
            </a:r>
            <a:r>
              <a:rPr lang="en-US" baseline="0" dirty="0" smtClean="0"/>
              <a:t> </a:t>
            </a:r>
            <a:r>
              <a:rPr lang="en-US" dirty="0" smtClean="0"/>
              <a:t>ng/mL</a:t>
            </a:r>
          </a:p>
          <a:p>
            <a:endParaRPr lang="en-US" dirty="0"/>
          </a:p>
        </p:txBody>
      </p:sp>
      <p:sp>
        <p:nvSpPr>
          <p:cNvPr id="4" name="Slide Number Placeholder 3"/>
          <p:cNvSpPr>
            <a:spLocks noGrp="1"/>
          </p:cNvSpPr>
          <p:nvPr>
            <p:ph type="sldNum" sz="quarter" idx="10"/>
          </p:nvPr>
        </p:nvSpPr>
        <p:spPr/>
        <p:txBody>
          <a:bodyPr/>
          <a:lstStyle/>
          <a:p>
            <a:pPr>
              <a:defRPr/>
            </a:pPr>
            <a:fld id="{7ADCD2C0-ECDE-45D4-9B2F-4DBF0D6141DB}" type="slidenum">
              <a:rPr lang="th-TH" smtClean="0"/>
              <a:pPr>
                <a:defRPr/>
              </a:pPr>
              <a:t>21</a:t>
            </a:fld>
            <a:endParaRPr lang="th-TH"/>
          </a:p>
        </p:txBody>
      </p:sp>
    </p:spTree>
    <p:extLst>
      <p:ext uri="{BB962C8B-B14F-4D97-AF65-F5344CB8AC3E}">
        <p14:creationId xmlns:p14="http://schemas.microsoft.com/office/powerpoint/2010/main" val="11697136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ADCD2C0-ECDE-45D4-9B2F-4DBF0D6141DB}" type="slidenum">
              <a:rPr lang="th-TH" smtClean="0">
                <a:solidFill>
                  <a:prstClr val="black"/>
                </a:solidFill>
              </a:rPr>
              <a:pPr>
                <a:defRPr/>
              </a:pPr>
              <a:t>22</a:t>
            </a:fld>
            <a:endParaRPr lang="th-TH">
              <a:solidFill>
                <a:prstClr val="black"/>
              </a:solidFill>
            </a:endParaRPr>
          </a:p>
        </p:txBody>
      </p:sp>
    </p:spTree>
    <p:extLst>
      <p:ext uri="{BB962C8B-B14F-4D97-AF65-F5344CB8AC3E}">
        <p14:creationId xmlns:p14="http://schemas.microsoft.com/office/powerpoint/2010/main" val="1169713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pPr fontAlgn="base">
              <a:spcBef>
                <a:spcPct val="0"/>
              </a:spcBef>
              <a:spcAft>
                <a:spcPct val="0"/>
              </a:spcAft>
            </a:pPr>
            <a:fld id="{9D0119B0-EDF8-4EFA-A87F-8151273C4897}" type="slidenum">
              <a:rPr lang="th-TH" altLang="th-TH" smtClean="0"/>
              <a:pPr fontAlgn="base">
                <a:spcBef>
                  <a:spcPct val="0"/>
                </a:spcBef>
                <a:spcAft>
                  <a:spcPct val="0"/>
                </a:spcAft>
              </a:pPr>
              <a:t>2</a:t>
            </a:fld>
            <a:endParaRPr lang="th-TH" altLang="th-TH" smtClean="0"/>
          </a:p>
        </p:txBody>
      </p:sp>
    </p:spTree>
    <p:extLst>
      <p:ext uri="{BB962C8B-B14F-4D97-AF65-F5344CB8AC3E}">
        <p14:creationId xmlns:p14="http://schemas.microsoft.com/office/powerpoint/2010/main" val="1169021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pPr fontAlgn="base">
              <a:spcBef>
                <a:spcPct val="0"/>
              </a:spcBef>
              <a:spcAft>
                <a:spcPct val="0"/>
              </a:spcAft>
            </a:pPr>
            <a:fld id="{3B2F812D-E3A8-4A5A-ADC8-D64EA43CD1C6}" type="slidenum">
              <a:rPr lang="th-TH" altLang="th-TH" smtClean="0"/>
              <a:pPr fontAlgn="base">
                <a:spcBef>
                  <a:spcPct val="0"/>
                </a:spcBef>
                <a:spcAft>
                  <a:spcPct val="0"/>
                </a:spcAft>
              </a:pPr>
              <a:t>38</a:t>
            </a:fld>
            <a:endParaRPr lang="th-TH" altLang="th-TH" smtClean="0"/>
          </a:p>
        </p:txBody>
      </p:sp>
    </p:spTree>
    <p:extLst>
      <p:ext uri="{BB962C8B-B14F-4D97-AF65-F5344CB8AC3E}">
        <p14:creationId xmlns:p14="http://schemas.microsoft.com/office/powerpoint/2010/main" val="3638519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Once the presence of malnutrition is established, or it becomes clear that the patient will not be able to maintain adequate nutrition, nutritional intervention may include oral supplementation, enteral (tube) feeding, or parenteral (intravenous) feeding. </a:t>
            </a:r>
            <a:endParaRPr lang="en-US" dirty="0"/>
          </a:p>
        </p:txBody>
      </p:sp>
      <p:sp>
        <p:nvSpPr>
          <p:cNvPr id="4" name="Slide Number Placeholder 3"/>
          <p:cNvSpPr>
            <a:spLocks noGrp="1"/>
          </p:cNvSpPr>
          <p:nvPr>
            <p:ph type="sldNum" sz="quarter" idx="10"/>
          </p:nvPr>
        </p:nvSpPr>
        <p:spPr/>
        <p:txBody>
          <a:bodyPr/>
          <a:lstStyle/>
          <a:p>
            <a:fld id="{50A9CC27-F421-4739-9E7E-BC653C99D9CD}"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653590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pPr fontAlgn="base">
              <a:spcBef>
                <a:spcPct val="0"/>
              </a:spcBef>
              <a:spcAft>
                <a:spcPct val="0"/>
              </a:spcAft>
            </a:pPr>
            <a:fld id="{14B39668-9C16-48AB-AA61-D162675D4286}" type="slidenum">
              <a:rPr lang="th-TH" altLang="th-TH" smtClean="0"/>
              <a:pPr fontAlgn="base">
                <a:spcBef>
                  <a:spcPct val="0"/>
                </a:spcBef>
                <a:spcAft>
                  <a:spcPct val="0"/>
                </a:spcAft>
              </a:pPr>
              <a:t>4</a:t>
            </a:fld>
            <a:endParaRPr lang="th-TH" altLang="th-TH" smtClean="0"/>
          </a:p>
        </p:txBody>
      </p:sp>
    </p:spTree>
    <p:extLst>
      <p:ext uri="{BB962C8B-B14F-4D97-AF65-F5344CB8AC3E}">
        <p14:creationId xmlns:p14="http://schemas.microsoft.com/office/powerpoint/2010/main" val="3268478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th-TH" baseline="0" dirty="0" smtClean="0"/>
              <a:t>เช่น </a:t>
            </a:r>
            <a:r>
              <a:rPr lang="en-US" baseline="0" dirty="0" smtClean="0"/>
              <a:t>SGA (subjective global assessment), NRS (nutrition risk screening) 2002</a:t>
            </a:r>
            <a:r>
              <a:rPr lang="th-TH" baseline="0" dirty="0" smtClean="0"/>
              <a:t> จัดเป็น </a:t>
            </a:r>
            <a:r>
              <a:rPr lang="en-US" baseline="0" dirty="0" smtClean="0"/>
              <a:t>Nutrition screening form</a:t>
            </a:r>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963134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fld id="{14B39668-9C16-48AB-AA61-D162675D4286}" type="slidenum">
              <a:rPr lang="th-TH" altLang="th-TH" smtClean="0">
                <a:solidFill>
                  <a:prstClr val="black"/>
                </a:solidFill>
              </a:rPr>
              <a:pPr/>
              <a:t>6</a:t>
            </a:fld>
            <a:endParaRPr lang="th-TH" altLang="th-TH" smtClean="0">
              <a:solidFill>
                <a:prstClr val="black"/>
              </a:solidFill>
            </a:endParaRPr>
          </a:p>
        </p:txBody>
      </p:sp>
    </p:spTree>
    <p:extLst>
      <p:ext uri="{BB962C8B-B14F-4D97-AF65-F5344CB8AC3E}">
        <p14:creationId xmlns:p14="http://schemas.microsoft.com/office/powerpoint/2010/main" val="797970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ADCD2C0-ECDE-45D4-9B2F-4DBF0D6141DB}" type="slidenum">
              <a:rPr lang="th-TH" smtClean="0"/>
              <a:pPr>
                <a:defRPr/>
              </a:pPr>
              <a:t>7</a:t>
            </a:fld>
            <a:endParaRPr lang="th-TH"/>
          </a:p>
        </p:txBody>
      </p:sp>
    </p:spTree>
    <p:extLst>
      <p:ext uri="{BB962C8B-B14F-4D97-AF65-F5344CB8AC3E}">
        <p14:creationId xmlns:p14="http://schemas.microsoft.com/office/powerpoint/2010/main" val="1784959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smtClean="0"/>
              <a:t>ในแง่ประวัติทางโภชนาการ นักกำหนดอาหาร</a:t>
            </a:r>
            <a:r>
              <a:rPr lang="en-US" dirty="0" smtClean="0"/>
              <a:t>/</a:t>
            </a:r>
            <a:r>
              <a:rPr lang="th-TH" dirty="0" smtClean="0"/>
              <a:t>โภชนากร</a:t>
            </a:r>
            <a:r>
              <a:rPr lang="th-TH" baseline="0" dirty="0" smtClean="0"/>
              <a:t> สามารถประเมินพลังงานที่ผู้ป่วยได้รับโดย </a:t>
            </a:r>
            <a:r>
              <a:rPr lang="en-US" baseline="0" dirty="0" smtClean="0"/>
              <a:t>calories</a:t>
            </a:r>
            <a:r>
              <a:rPr lang="th-TH" baseline="0" dirty="0" smtClean="0"/>
              <a:t> </a:t>
            </a:r>
            <a:r>
              <a:rPr lang="en-US" baseline="0" dirty="0" smtClean="0"/>
              <a:t>count</a:t>
            </a:r>
            <a:r>
              <a:rPr lang="th-TH" baseline="0" dirty="0" smtClean="0"/>
              <a:t> จาก </a:t>
            </a:r>
            <a:r>
              <a:rPr lang="en-US" baseline="0" dirty="0" smtClean="0"/>
              <a:t>dietary recall</a:t>
            </a:r>
            <a:endParaRPr lang="en-US" dirty="0"/>
          </a:p>
        </p:txBody>
      </p:sp>
      <p:sp>
        <p:nvSpPr>
          <p:cNvPr id="4" name="Slide Number Placeholder 3"/>
          <p:cNvSpPr>
            <a:spLocks noGrp="1"/>
          </p:cNvSpPr>
          <p:nvPr>
            <p:ph type="sldNum" sz="quarter" idx="10"/>
          </p:nvPr>
        </p:nvSpPr>
        <p:spPr/>
        <p:txBody>
          <a:bodyPr/>
          <a:lstStyle/>
          <a:p>
            <a:pPr>
              <a:defRPr/>
            </a:pPr>
            <a:fld id="{7ADCD2C0-ECDE-45D4-9B2F-4DBF0D6141DB}" type="slidenum">
              <a:rPr lang="th-TH" smtClean="0">
                <a:solidFill>
                  <a:prstClr val="black"/>
                </a:solidFill>
              </a:rPr>
              <a:pPr>
                <a:defRPr/>
              </a:pPr>
              <a:t>8</a:t>
            </a:fld>
            <a:endParaRPr lang="th-TH">
              <a:solidFill>
                <a:prstClr val="black"/>
              </a:solidFill>
            </a:endParaRPr>
          </a:p>
        </p:txBody>
      </p:sp>
    </p:spTree>
    <p:extLst>
      <p:ext uri="{BB962C8B-B14F-4D97-AF65-F5344CB8AC3E}">
        <p14:creationId xmlns:p14="http://schemas.microsoft.com/office/powerpoint/2010/main" val="1784959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pPr fontAlgn="base">
              <a:spcBef>
                <a:spcPct val="0"/>
              </a:spcBef>
              <a:spcAft>
                <a:spcPct val="0"/>
              </a:spcAft>
            </a:pPr>
            <a:fld id="{BFB9AB59-D9B7-40BC-81D1-0D93CCC8AA55}" type="slidenum">
              <a:rPr lang="th-TH" altLang="th-TH" smtClean="0"/>
              <a:pPr fontAlgn="base">
                <a:spcBef>
                  <a:spcPct val="0"/>
                </a:spcBef>
                <a:spcAft>
                  <a:spcPct val="0"/>
                </a:spcAft>
              </a:pPr>
              <a:t>9</a:t>
            </a:fld>
            <a:endParaRPr lang="th-TH" altLang="th-TH" smtClean="0"/>
          </a:p>
        </p:txBody>
      </p:sp>
    </p:spTree>
    <p:extLst>
      <p:ext uri="{BB962C8B-B14F-4D97-AF65-F5344CB8AC3E}">
        <p14:creationId xmlns:p14="http://schemas.microsoft.com/office/powerpoint/2010/main" val="2375904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963134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th-TH"/>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pPr>
              <a:defRPr/>
            </a:pPr>
            <a:fld id="{9BAD5C0A-91D5-48B5-8D18-B3AA66A8ECC2}" type="datetimeFigureOut">
              <a:rPr lang="th-TH" smtClean="0"/>
              <a:pPr>
                <a:defRPr/>
              </a:pPr>
              <a:t>17/08/60</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86FB9471-64F4-4362-A83A-3B252DC426BC}" type="slidenum">
              <a:rPr lang="th-TH" smtClean="0"/>
              <a:pPr>
                <a:defRPr/>
              </a:pPr>
              <a:t>‹#›</a:t>
            </a:fld>
            <a:endParaRPr lang="th-TH"/>
          </a:p>
        </p:txBody>
      </p:sp>
    </p:spTree>
    <p:extLst>
      <p:ext uri="{BB962C8B-B14F-4D97-AF65-F5344CB8AC3E}">
        <p14:creationId xmlns:p14="http://schemas.microsoft.com/office/powerpoint/2010/main" val="1589257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0D63C090-7766-477E-ACE7-304A474E1A53}" type="datetimeFigureOut">
              <a:rPr lang="th-TH" smtClean="0"/>
              <a:pPr>
                <a:defRPr/>
              </a:pPr>
              <a:t>17/08/60</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39E2A816-A33B-4C76-9826-D850992AA06C}" type="slidenum">
              <a:rPr lang="th-TH" smtClean="0"/>
              <a:pPr>
                <a:defRPr/>
              </a:pPr>
              <a:t>‹#›</a:t>
            </a:fld>
            <a:endParaRPr lang="th-TH"/>
          </a:p>
        </p:txBody>
      </p:sp>
    </p:spTree>
    <p:extLst>
      <p:ext uri="{BB962C8B-B14F-4D97-AF65-F5344CB8AC3E}">
        <p14:creationId xmlns:p14="http://schemas.microsoft.com/office/powerpoint/2010/main" val="403107307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877473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55340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800409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1CA9E81-79F3-4B94-A2B5-BDD09DB827E5}"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6554255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402066-6FF0-4E50-BAD8-AF5A7C547D62}"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613170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C55D25-7AA7-4710-ABDA-A829CA82D047}"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525976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095941-EFC7-4B0B-9635-C9FDD39A0C07}" type="datetime1">
              <a:rPr lang="th-TH" smtClean="0">
                <a:solidFill>
                  <a:prstClr val="black">
                    <a:tint val="75000"/>
                  </a:prstClr>
                </a:solidFill>
              </a:rPr>
              <a:pPr/>
              <a:t>17/08/60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321240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2F3BE0-9AAC-40D8-8154-625B05EB9366}" type="datetime1">
              <a:rPr lang="th-TH" smtClean="0">
                <a:solidFill>
                  <a:prstClr val="black">
                    <a:tint val="75000"/>
                  </a:prstClr>
                </a:solidFill>
              </a:rPr>
              <a:pPr/>
              <a:t>17/08/60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374998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4D6DDC-8F27-4C92-B77B-FB6D6E033FD9}" type="datetime1">
              <a:rPr lang="th-TH" smtClean="0">
                <a:solidFill>
                  <a:prstClr val="black">
                    <a:tint val="75000"/>
                  </a:prstClr>
                </a:solidFill>
              </a:rPr>
              <a:pPr/>
              <a:t>17/08/60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732988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9C0055-616B-46B4-9CD3-CA39B7CA5FA6}" type="datetime1">
              <a:rPr lang="th-TH" smtClean="0">
                <a:solidFill>
                  <a:prstClr val="black">
                    <a:tint val="75000"/>
                  </a:prstClr>
                </a:solidFill>
              </a:rPr>
              <a:pPr/>
              <a:t>17/08/60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63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4122ADD3-0029-4FCD-9DAF-CE4B8A8D43B7}" type="datetimeFigureOut">
              <a:rPr lang="th-TH" smtClean="0"/>
              <a:pPr>
                <a:defRPr/>
              </a:pPr>
              <a:t>17/08/60</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11E2D9FE-16E8-4A45-BDFD-FCBD1A13E9A0}" type="slidenum">
              <a:rPr lang="th-TH" smtClean="0"/>
              <a:pPr>
                <a:defRPr/>
              </a:pPr>
              <a:t>‹#›</a:t>
            </a:fld>
            <a:endParaRPr lang="th-TH"/>
          </a:p>
        </p:txBody>
      </p:sp>
    </p:spTree>
    <p:extLst>
      <p:ext uri="{BB962C8B-B14F-4D97-AF65-F5344CB8AC3E}">
        <p14:creationId xmlns:p14="http://schemas.microsoft.com/office/powerpoint/2010/main" val="115574772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5E4AED-4C57-4D30-89C3-F7E45B071263}" type="datetime1">
              <a:rPr lang="th-TH" smtClean="0">
                <a:solidFill>
                  <a:prstClr val="black">
                    <a:tint val="75000"/>
                  </a:prstClr>
                </a:solidFill>
              </a:rPr>
              <a:pPr/>
              <a:t>17/08/60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860747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C54128-0944-44BB-AAB2-55E0CC5B501D}" type="datetime1">
              <a:rPr lang="th-TH" smtClean="0">
                <a:solidFill>
                  <a:prstClr val="black">
                    <a:tint val="75000"/>
                  </a:prstClr>
                </a:solidFill>
              </a:rPr>
              <a:pPr/>
              <a:t>17/08/60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899561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EB433F-1C59-4025-9DDA-C4ECB0CA21E2}"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917939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B58128-F7F0-4F96-8496-0AB2D7F0A51F}"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449B0B1-D20A-4DFC-8131-BC0121CDD2A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60249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D4D2D0">
                    <a:shade val="50000"/>
                  </a:srgbClr>
                </a:solidFill>
              </a:rPr>
              <a:t>6/17/2012</a:t>
            </a:r>
            <a:endParaRPr lang="th-TH">
              <a:solidFill>
                <a:srgbClr val="D4D2D0">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D4D2D0">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D4D2D0">
                    <a:shade val="50000"/>
                  </a:srgbClr>
                </a:solidFill>
              </a:rPr>
              <a:pPr/>
              <a:t>‹#›</a:t>
            </a:fld>
            <a:endParaRPr lang="th-TH">
              <a:solidFill>
                <a:srgbClr val="D4D2D0">
                  <a:shade val="50000"/>
                </a:srgbClr>
              </a:solidFill>
            </a:endParaRPr>
          </a:p>
        </p:txBody>
      </p:sp>
    </p:spTree>
    <p:extLst>
      <p:ext uri="{BB962C8B-B14F-4D97-AF65-F5344CB8AC3E}">
        <p14:creationId xmlns:p14="http://schemas.microsoft.com/office/powerpoint/2010/main" val="18843234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25A281-9B73-469E-A616-CFDC8A956ED7}"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7680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F6E500-9AA7-4286-96EC-7ED54D679DFC}"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03590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427D8A-7A99-4B0A-9E5A-C5E6B421DEFA}"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62221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28F2BAC-7858-4472-8366-ADC314CCFFFC}" type="datetime1">
              <a:rPr lang="th-TH" smtClean="0">
                <a:solidFill>
                  <a:prstClr val="black">
                    <a:tint val="75000"/>
                  </a:prstClr>
                </a:solidFill>
              </a:rPr>
              <a:pPr/>
              <a:t>17/08/60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34070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CEF9CD-5487-4F74-BF72-0694354E1D5B}" type="datetime1">
              <a:rPr lang="th-TH" smtClean="0">
                <a:solidFill>
                  <a:prstClr val="black">
                    <a:tint val="75000"/>
                  </a:prstClr>
                </a:solidFill>
              </a:rPr>
              <a:pPr/>
              <a:t>17/08/60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51471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155304-F4A0-4C01-9C4F-BB2B6AD573DB}" type="datetime1">
              <a:rPr lang="th-TH" smtClean="0">
                <a:solidFill>
                  <a:prstClr val="black">
                    <a:tint val="75000"/>
                  </a:prstClr>
                </a:solidFill>
              </a:rPr>
              <a:pPr/>
              <a:t>17/08/60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1959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ADF27F-2872-4086-9789-E9B9E0C62D92}" type="datetime1">
              <a:rPr lang="th-TH" smtClean="0">
                <a:solidFill>
                  <a:prstClr val="black">
                    <a:tint val="75000"/>
                  </a:prstClr>
                </a:solidFill>
              </a:rPr>
              <a:pPr/>
              <a:t>17/08/60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1891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21E58C06-66BD-47F2-A027-8C45E4E21AA3}" type="datetimeFigureOut">
              <a:rPr lang="th-TH" smtClean="0"/>
              <a:pPr>
                <a:defRPr/>
              </a:pPr>
              <a:t>17/08/60</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38313804-EBA4-4194-985C-C3CDEE97BF04}" type="slidenum">
              <a:rPr lang="th-TH" smtClean="0"/>
              <a:pPr>
                <a:defRPr/>
              </a:pPr>
              <a:t>‹#›</a:t>
            </a:fld>
            <a:endParaRPr lang="th-TH"/>
          </a:p>
        </p:txBody>
      </p:sp>
    </p:spTree>
    <p:extLst>
      <p:ext uri="{BB962C8B-B14F-4D97-AF65-F5344CB8AC3E}">
        <p14:creationId xmlns:p14="http://schemas.microsoft.com/office/powerpoint/2010/main" val="36659176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89B8D-AB24-4ACB-90D5-DCE9367476ED}" type="datetime1">
              <a:rPr lang="th-TH" smtClean="0">
                <a:solidFill>
                  <a:prstClr val="black">
                    <a:tint val="75000"/>
                  </a:prstClr>
                </a:solidFill>
              </a:rPr>
              <a:pPr/>
              <a:t>17/08/60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181120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8B72E7-47EF-4340-A1D0-FFB3279F3C5E}" type="datetime1">
              <a:rPr lang="th-TH" smtClean="0">
                <a:solidFill>
                  <a:prstClr val="black">
                    <a:tint val="75000"/>
                  </a:prstClr>
                </a:solidFill>
              </a:rPr>
              <a:pPr/>
              <a:t>17/08/60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0096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221154-937C-41F6-93B2-C72C43E27075}"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65055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1A7E58-7295-4C47-B294-29AE6D2BFED7}" type="datetime1">
              <a:rPr lang="th-TH" smtClean="0">
                <a:solidFill>
                  <a:prstClr val="black">
                    <a:tint val="75000"/>
                  </a:prstClr>
                </a:solidFill>
              </a:rPr>
              <a:pPr/>
              <a:t>17/08/60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85899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fld id="{93BB993D-1D08-41C5-BC64-B0968A6DE52B}" type="datetime1">
              <a:rPr lang="th-TH" smtClean="0">
                <a:solidFill>
                  <a:srgbClr val="D4D2D0">
                    <a:shade val="50000"/>
                  </a:srgbClr>
                </a:solidFill>
              </a:rPr>
              <a:pPr/>
              <a:t>17/08/60</a:t>
            </a:fld>
            <a:endParaRPr lang="th-TH">
              <a:solidFill>
                <a:srgbClr val="D4D2D0">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D4D2D0">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D4D2D0">
                    <a:shade val="50000"/>
                  </a:srgbClr>
                </a:solidFill>
              </a:rPr>
              <a:pPr/>
              <a:t>‹#›</a:t>
            </a:fld>
            <a:endParaRPr lang="th-TH">
              <a:solidFill>
                <a:srgbClr val="D4D2D0">
                  <a:shade val="50000"/>
                </a:srgbClr>
              </a:solidFill>
            </a:endParaRPr>
          </a:p>
        </p:txBody>
      </p:sp>
    </p:spTree>
    <p:extLst>
      <p:ext uri="{BB962C8B-B14F-4D97-AF65-F5344CB8AC3E}">
        <p14:creationId xmlns:p14="http://schemas.microsoft.com/office/powerpoint/2010/main" val="25597256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9D62A2-0F77-43EB-A0D1-19CAD10BFFEE}"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45134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DDB2BD-CD0B-4ABC-8374-1C7E73B8951E}"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58357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8A3FC7-17FE-40E5-BCC0-530234AFBA6A}"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27602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2B2167-48F4-4998-9EA9-B899B97D4AD1}"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03065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D73C49-B2BF-4809-A440-151C7ED39DF1}" type="datetime1">
              <a:rPr lang="en-US" smtClean="0">
                <a:solidFill>
                  <a:prstClr val="black">
                    <a:tint val="75000"/>
                  </a:prstClr>
                </a:solidFill>
              </a:rPr>
              <a:pPr/>
              <a:t>8/17/2017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4859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th-TH"/>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5888B1B8-84E5-46F4-AFC7-9565745E0088}" type="datetimeFigureOut">
              <a:rPr lang="th-TH" smtClean="0"/>
              <a:pPr>
                <a:defRPr/>
              </a:pPr>
              <a:t>17/08/60</a:t>
            </a:fld>
            <a:endParaRPr lang="th-TH"/>
          </a:p>
        </p:txBody>
      </p:sp>
      <p:sp>
        <p:nvSpPr>
          <p:cNvPr id="5" name="Footer Placeholder 4"/>
          <p:cNvSpPr>
            <a:spLocks noGrp="1"/>
          </p:cNvSpPr>
          <p:nvPr>
            <p:ph type="ftr" sz="quarter" idx="11"/>
          </p:nvPr>
        </p:nvSpPr>
        <p:spPr/>
        <p:txBody>
          <a:bodyPr/>
          <a:lstStyle/>
          <a:p>
            <a:pPr>
              <a:defRPr/>
            </a:pPr>
            <a:endParaRPr lang="th-TH"/>
          </a:p>
        </p:txBody>
      </p:sp>
      <p:sp>
        <p:nvSpPr>
          <p:cNvPr id="6" name="Slide Number Placeholder 5"/>
          <p:cNvSpPr>
            <a:spLocks noGrp="1"/>
          </p:cNvSpPr>
          <p:nvPr>
            <p:ph type="sldNum" sz="quarter" idx="12"/>
          </p:nvPr>
        </p:nvSpPr>
        <p:spPr/>
        <p:txBody>
          <a:bodyPr/>
          <a:lstStyle/>
          <a:p>
            <a:pPr>
              <a:defRPr/>
            </a:pPr>
            <a:fld id="{0817A9A2-878C-4774-9D84-6924200C5194}" type="slidenum">
              <a:rPr lang="th-TH" smtClean="0"/>
              <a:pPr>
                <a:defRPr/>
              </a:pPr>
              <a:t>‹#›</a:t>
            </a:fld>
            <a:endParaRPr lang="th-TH"/>
          </a:p>
        </p:txBody>
      </p:sp>
    </p:spTree>
    <p:extLst>
      <p:ext uri="{BB962C8B-B14F-4D97-AF65-F5344CB8AC3E}">
        <p14:creationId xmlns:p14="http://schemas.microsoft.com/office/powerpoint/2010/main" val="26465726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C1A758-3754-4F09-BD25-7A66E0FAFE03}" type="datetime1">
              <a:rPr lang="en-US" smtClean="0">
                <a:solidFill>
                  <a:prstClr val="black">
                    <a:tint val="75000"/>
                  </a:prstClr>
                </a:solidFill>
              </a:rPr>
              <a:pPr/>
              <a:t>8/17/2017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63253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C8BD6C-BA8A-488D-855D-738240162416}" type="datetime1">
              <a:rPr lang="en-US" smtClean="0">
                <a:solidFill>
                  <a:prstClr val="black">
                    <a:tint val="75000"/>
                  </a:prstClr>
                </a:solidFill>
              </a:rPr>
              <a:pPr/>
              <a:t>8/17/2017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62739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5E5B41-F989-49CB-BB6D-25CC82E2DDFD}"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645091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FB3DDD-1FA8-4815-A1D2-F00EBFBC309D}"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06450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0F0E1F-F100-4BC7-A5E2-7937A55067E4}"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39287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DA2A38-E5F4-444F-8E41-0A150E520949}"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63553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9D62A2-0F77-43EB-A0D1-19CAD10BFFEE}"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80489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DDB2BD-CD0B-4ABC-8374-1C7E73B8951E}"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05339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8A3FC7-17FE-40E5-BCC0-530234AFBA6A}"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72847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2B2167-48F4-4998-9EA9-B899B97D4AD1}"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32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pPr>
              <a:defRPr/>
            </a:pPr>
            <a:fld id="{37CA18AD-1407-49C7-81AF-491EFD6BFCA1}" type="datetimeFigureOut">
              <a:rPr lang="th-TH" smtClean="0"/>
              <a:pPr>
                <a:defRPr/>
              </a:pPr>
              <a:t>17/08/60</a:t>
            </a:fld>
            <a:endParaRPr lang="th-TH"/>
          </a:p>
        </p:txBody>
      </p:sp>
      <p:sp>
        <p:nvSpPr>
          <p:cNvPr id="6" name="Footer Placeholder 5"/>
          <p:cNvSpPr>
            <a:spLocks noGrp="1"/>
          </p:cNvSpPr>
          <p:nvPr>
            <p:ph type="ftr" sz="quarter" idx="11"/>
          </p:nvPr>
        </p:nvSpPr>
        <p:spPr/>
        <p:txBody>
          <a:bodyPr/>
          <a:lstStyle/>
          <a:p>
            <a:pPr>
              <a:defRPr/>
            </a:pPr>
            <a:endParaRPr lang="th-TH"/>
          </a:p>
        </p:txBody>
      </p:sp>
      <p:sp>
        <p:nvSpPr>
          <p:cNvPr id="7" name="Slide Number Placeholder 6"/>
          <p:cNvSpPr>
            <a:spLocks noGrp="1"/>
          </p:cNvSpPr>
          <p:nvPr>
            <p:ph type="sldNum" sz="quarter" idx="12"/>
          </p:nvPr>
        </p:nvSpPr>
        <p:spPr/>
        <p:txBody>
          <a:bodyPr/>
          <a:lstStyle/>
          <a:p>
            <a:pPr>
              <a:defRPr/>
            </a:pPr>
            <a:fld id="{1DE461A5-6DA1-4A95-BE9F-1650008A3E20}" type="slidenum">
              <a:rPr lang="th-TH" smtClean="0"/>
              <a:pPr>
                <a:defRPr/>
              </a:pPr>
              <a:t>‹#›</a:t>
            </a:fld>
            <a:endParaRPr lang="th-TH"/>
          </a:p>
        </p:txBody>
      </p:sp>
    </p:spTree>
    <p:extLst>
      <p:ext uri="{BB962C8B-B14F-4D97-AF65-F5344CB8AC3E}">
        <p14:creationId xmlns:p14="http://schemas.microsoft.com/office/powerpoint/2010/main" val="18569458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D73C49-B2BF-4809-A440-151C7ED39DF1}" type="datetime1">
              <a:rPr lang="en-US" smtClean="0">
                <a:solidFill>
                  <a:prstClr val="black">
                    <a:tint val="75000"/>
                  </a:prstClr>
                </a:solidFill>
              </a:rPr>
              <a:pPr/>
              <a:t>8/17/2017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95754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C1A758-3754-4F09-BD25-7A66E0FAFE03}" type="datetime1">
              <a:rPr lang="en-US" smtClean="0">
                <a:solidFill>
                  <a:prstClr val="black">
                    <a:tint val="75000"/>
                  </a:prstClr>
                </a:solidFill>
              </a:rPr>
              <a:pPr/>
              <a:t>8/17/2017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55029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C8BD6C-BA8A-488D-855D-738240162416}" type="datetime1">
              <a:rPr lang="en-US" smtClean="0">
                <a:solidFill>
                  <a:prstClr val="black">
                    <a:tint val="75000"/>
                  </a:prstClr>
                </a:solidFill>
              </a:rPr>
              <a:pPr/>
              <a:t>8/17/2017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55965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5E5B41-F989-49CB-BB6D-25CC82E2DDFD}"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57010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FB3DDD-1FA8-4815-A1D2-F00EBFBC309D}"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13454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0F0E1F-F100-4BC7-A5E2-7937A55067E4}"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00269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DA2A38-E5F4-444F-8E41-0A150E520949}"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21348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74E7A7-C3D1-41F4-8A03-ED44A7F23B90}"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49352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868890-0F78-4BF0-8081-0579B303B35E}"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679333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F2369B-B416-437F-93A3-D95F12E1541A}"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2991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pPr>
              <a:defRPr/>
            </a:pPr>
            <a:fld id="{6AD307B9-130B-4C2A-B39F-1A6098B5EB71}" type="datetimeFigureOut">
              <a:rPr lang="th-TH" smtClean="0"/>
              <a:pPr>
                <a:defRPr/>
              </a:pPr>
              <a:t>17/08/60</a:t>
            </a:fld>
            <a:endParaRPr lang="th-TH"/>
          </a:p>
        </p:txBody>
      </p:sp>
      <p:sp>
        <p:nvSpPr>
          <p:cNvPr id="8" name="Footer Placeholder 7"/>
          <p:cNvSpPr>
            <a:spLocks noGrp="1"/>
          </p:cNvSpPr>
          <p:nvPr>
            <p:ph type="ftr" sz="quarter" idx="11"/>
          </p:nvPr>
        </p:nvSpPr>
        <p:spPr/>
        <p:txBody>
          <a:bodyPr/>
          <a:lstStyle/>
          <a:p>
            <a:pPr>
              <a:defRPr/>
            </a:pPr>
            <a:endParaRPr lang="th-TH"/>
          </a:p>
        </p:txBody>
      </p:sp>
      <p:sp>
        <p:nvSpPr>
          <p:cNvPr id="9" name="Slide Number Placeholder 8"/>
          <p:cNvSpPr>
            <a:spLocks noGrp="1"/>
          </p:cNvSpPr>
          <p:nvPr>
            <p:ph type="sldNum" sz="quarter" idx="12"/>
          </p:nvPr>
        </p:nvSpPr>
        <p:spPr/>
        <p:txBody>
          <a:bodyPr/>
          <a:lstStyle/>
          <a:p>
            <a:pPr>
              <a:defRPr/>
            </a:pPr>
            <a:fld id="{E362390D-A627-45CA-997C-C6C8707A3080}" type="slidenum">
              <a:rPr lang="th-TH" smtClean="0"/>
              <a:pPr>
                <a:defRPr/>
              </a:pPr>
              <a:t>‹#›</a:t>
            </a:fld>
            <a:endParaRPr lang="th-TH"/>
          </a:p>
        </p:txBody>
      </p:sp>
    </p:spTree>
    <p:extLst>
      <p:ext uri="{BB962C8B-B14F-4D97-AF65-F5344CB8AC3E}">
        <p14:creationId xmlns:p14="http://schemas.microsoft.com/office/powerpoint/2010/main" val="42785032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904BE7-D51C-44DC-9395-80E309027484}"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4312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D108B59-BD0B-4B4A-85DA-9D1259491D8B}" type="datetime1">
              <a:rPr lang="en-US" smtClean="0">
                <a:solidFill>
                  <a:prstClr val="black">
                    <a:tint val="75000"/>
                  </a:prstClr>
                </a:solidFill>
              </a:rPr>
              <a:pPr/>
              <a:t>8/17/2017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18732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F40DF8-B7FB-4F6E-B242-C244ECE04359}" type="datetime1">
              <a:rPr lang="en-US" smtClean="0">
                <a:solidFill>
                  <a:prstClr val="black">
                    <a:tint val="75000"/>
                  </a:prstClr>
                </a:solidFill>
              </a:rPr>
              <a:pPr/>
              <a:t>8/17/2017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94409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EE53D0-A75A-4956-B374-E02B1F210E40}" type="datetime1">
              <a:rPr lang="en-US" smtClean="0">
                <a:solidFill>
                  <a:prstClr val="black">
                    <a:tint val="75000"/>
                  </a:prstClr>
                </a:solidFill>
              </a:rPr>
              <a:pPr/>
              <a:t>8/17/2017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20874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1B4E3A-0CD7-430F-886A-DC4CB7E0D7AD}"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47811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83F33A-FF66-4C80-BFE3-D3643F461564}"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66302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E26BDE-CEFF-44CF-A799-EFE8E796A7D4}"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721065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2EB69-ED36-44C0-B299-A9B976221152}"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25398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th-TH"/>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pPr>
              <a:defRPr/>
            </a:pPr>
            <a:fld id="{9BAD5C0A-91D5-48B5-8D18-B3AA66A8ECC2}"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6FB9471-64F4-4362-A83A-3B252DC426B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8383671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21E58C06-66BD-47F2-A027-8C45E4E21AA3}"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8313804-EBA4-4194-985C-C3CDEE97BF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645860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pPr>
              <a:defRPr/>
            </a:pPr>
            <a:fld id="{4C79DA43-8981-4E4F-9B76-C7109FFEC9F5}" type="datetimeFigureOut">
              <a:rPr lang="th-TH" smtClean="0"/>
              <a:pPr>
                <a:defRPr/>
              </a:pPr>
              <a:t>17/08/60</a:t>
            </a:fld>
            <a:endParaRPr lang="th-TH"/>
          </a:p>
        </p:txBody>
      </p:sp>
      <p:sp>
        <p:nvSpPr>
          <p:cNvPr id="4" name="Footer Placeholder 3"/>
          <p:cNvSpPr>
            <a:spLocks noGrp="1"/>
          </p:cNvSpPr>
          <p:nvPr>
            <p:ph type="ftr" sz="quarter" idx="11"/>
          </p:nvPr>
        </p:nvSpPr>
        <p:spPr/>
        <p:txBody>
          <a:bodyPr/>
          <a:lstStyle/>
          <a:p>
            <a:pPr>
              <a:defRPr/>
            </a:pPr>
            <a:endParaRPr lang="th-TH"/>
          </a:p>
        </p:txBody>
      </p:sp>
      <p:sp>
        <p:nvSpPr>
          <p:cNvPr id="5" name="Slide Number Placeholder 4"/>
          <p:cNvSpPr>
            <a:spLocks noGrp="1"/>
          </p:cNvSpPr>
          <p:nvPr>
            <p:ph type="sldNum" sz="quarter" idx="12"/>
          </p:nvPr>
        </p:nvSpPr>
        <p:spPr/>
        <p:txBody>
          <a:bodyPr/>
          <a:lstStyle/>
          <a:p>
            <a:pPr>
              <a:defRPr/>
            </a:pPr>
            <a:fld id="{563E8ECB-40A1-46E5-A32C-A834D0162652}" type="slidenum">
              <a:rPr lang="th-TH" smtClean="0"/>
              <a:pPr>
                <a:defRPr/>
              </a:pPr>
              <a:t>‹#›</a:t>
            </a:fld>
            <a:endParaRPr lang="th-TH"/>
          </a:p>
        </p:txBody>
      </p:sp>
    </p:spTree>
    <p:extLst>
      <p:ext uri="{BB962C8B-B14F-4D97-AF65-F5344CB8AC3E}">
        <p14:creationId xmlns:p14="http://schemas.microsoft.com/office/powerpoint/2010/main" val="337424880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th-TH"/>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5888B1B8-84E5-46F4-AFC7-9565745E0088}"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817A9A2-878C-4774-9D84-6924200C519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20383847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pPr>
              <a:defRPr/>
            </a:pPr>
            <a:fld id="{37CA18AD-1407-49C7-81AF-491EFD6BFCA1}"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DE461A5-6DA1-4A95-BE9F-1650008A3E2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7758353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pPr>
              <a:defRPr/>
            </a:pPr>
            <a:fld id="{6AD307B9-130B-4C2A-B39F-1A6098B5EB71}"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E362390D-A627-45CA-997C-C6C8707A308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6800768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pPr>
              <a:defRPr/>
            </a:pPr>
            <a:fld id="{4C79DA43-8981-4E4F-9B76-C7109FFEC9F5}"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563E8ECB-40A1-46E5-A32C-A834D0162652}"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9265923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EAFEF71-E398-468B-BBE5-9CA31EC98D60}"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324F2187-ACB3-4140-9F5B-E9F839DF9FBF}"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5766247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1DFC07-9D3C-47B8-994F-B65112BDCCC2}"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AC063DD-356B-4037-8B70-6B5426C4FC33}"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5044289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77C7E2F-E144-4606-9AA6-DBC2BD6EA03C}"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06E4AA82-2C48-428A-A480-DD85C08DDE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9217431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0D63C090-7766-477E-ACE7-304A474E1A53}"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9E2A816-A33B-4C76-9826-D850992AA06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15418821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4122ADD3-0029-4FCD-9DAF-CE4B8A8D43B7}"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1E2D9FE-16E8-4A45-BDFD-FCBD1A13E9A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7442486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D4D2D0">
                    <a:shade val="50000"/>
                  </a:srgbClr>
                </a:solidFill>
              </a:rPr>
              <a:t>6/17/2012</a:t>
            </a:r>
            <a:endParaRPr lang="th-TH">
              <a:solidFill>
                <a:srgbClr val="D4D2D0">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D4D2D0">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D4D2D0">
                    <a:shade val="50000"/>
                  </a:srgbClr>
                </a:solidFill>
              </a:rPr>
              <a:pPr/>
              <a:t>‹#›</a:t>
            </a:fld>
            <a:endParaRPr lang="th-TH">
              <a:solidFill>
                <a:srgbClr val="D4D2D0">
                  <a:shade val="50000"/>
                </a:srgbClr>
              </a:solidFill>
            </a:endParaRPr>
          </a:p>
        </p:txBody>
      </p:sp>
    </p:spTree>
    <p:extLst>
      <p:ext uri="{BB962C8B-B14F-4D97-AF65-F5344CB8AC3E}">
        <p14:creationId xmlns:p14="http://schemas.microsoft.com/office/powerpoint/2010/main" val="1845702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EAFEF71-E398-468B-BBE5-9CA31EC98D60}" type="datetimeFigureOut">
              <a:rPr lang="th-TH" smtClean="0"/>
              <a:pPr>
                <a:defRPr/>
              </a:pPr>
              <a:t>17/08/60</a:t>
            </a:fld>
            <a:endParaRPr lang="th-TH"/>
          </a:p>
        </p:txBody>
      </p:sp>
      <p:sp>
        <p:nvSpPr>
          <p:cNvPr id="3" name="Footer Placeholder 2"/>
          <p:cNvSpPr>
            <a:spLocks noGrp="1"/>
          </p:cNvSpPr>
          <p:nvPr>
            <p:ph type="ftr" sz="quarter" idx="11"/>
          </p:nvPr>
        </p:nvSpPr>
        <p:spPr/>
        <p:txBody>
          <a:bodyPr/>
          <a:lstStyle/>
          <a:p>
            <a:pPr>
              <a:defRPr/>
            </a:pPr>
            <a:endParaRPr lang="th-TH"/>
          </a:p>
        </p:txBody>
      </p:sp>
      <p:sp>
        <p:nvSpPr>
          <p:cNvPr id="4" name="Slide Number Placeholder 3"/>
          <p:cNvSpPr>
            <a:spLocks noGrp="1"/>
          </p:cNvSpPr>
          <p:nvPr>
            <p:ph type="sldNum" sz="quarter" idx="12"/>
          </p:nvPr>
        </p:nvSpPr>
        <p:spPr/>
        <p:txBody>
          <a:bodyPr/>
          <a:lstStyle/>
          <a:p>
            <a:pPr>
              <a:defRPr/>
            </a:pPr>
            <a:fld id="{324F2187-ACB3-4140-9F5B-E9F839DF9FBF}" type="slidenum">
              <a:rPr lang="th-TH" smtClean="0"/>
              <a:pPr>
                <a:defRPr/>
              </a:pPr>
              <a:t>‹#›</a:t>
            </a:fld>
            <a:endParaRPr lang="th-TH"/>
          </a:p>
        </p:txBody>
      </p:sp>
    </p:spTree>
    <p:extLst>
      <p:ext uri="{BB962C8B-B14F-4D97-AF65-F5344CB8AC3E}">
        <p14:creationId xmlns:p14="http://schemas.microsoft.com/office/powerpoint/2010/main" val="183367390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9D62A2-0F77-43EB-A0D1-19CAD10BFFEE}"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429271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DDB2BD-CD0B-4ABC-8374-1C7E73B8951E}"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334248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8A3FC7-17FE-40E5-BCC0-530234AFBA6A}"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84331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2B2167-48F4-4998-9EA9-B899B97D4AD1}"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63730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D73C49-B2BF-4809-A440-151C7ED39DF1}" type="datetime1">
              <a:rPr lang="en-US" smtClean="0">
                <a:solidFill>
                  <a:prstClr val="black">
                    <a:tint val="75000"/>
                  </a:prstClr>
                </a:solidFill>
              </a:rPr>
              <a:pPr/>
              <a:t>8/17/2017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456673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C1A758-3754-4F09-BD25-7A66E0FAFE03}" type="datetime1">
              <a:rPr lang="en-US" smtClean="0">
                <a:solidFill>
                  <a:prstClr val="black">
                    <a:tint val="75000"/>
                  </a:prstClr>
                </a:solidFill>
              </a:rPr>
              <a:pPr/>
              <a:t>8/17/2017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23465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C8BD6C-BA8A-488D-855D-738240162416}" type="datetime1">
              <a:rPr lang="en-US" smtClean="0">
                <a:solidFill>
                  <a:prstClr val="black">
                    <a:tint val="75000"/>
                  </a:prstClr>
                </a:solidFill>
              </a:rPr>
              <a:pPr/>
              <a:t>8/17/2017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917612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5E5B41-F989-49CB-BB6D-25CC82E2DDFD}"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37789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FB3DDD-1FA8-4815-A1D2-F00EBFBC309D}"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881660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0F0E1F-F100-4BC7-A5E2-7937A55067E4}"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4678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1DFC07-9D3C-47B8-994F-B65112BDCCC2}" type="datetimeFigureOut">
              <a:rPr lang="th-TH" smtClean="0"/>
              <a:pPr>
                <a:defRPr/>
              </a:pPr>
              <a:t>17/08/60</a:t>
            </a:fld>
            <a:endParaRPr lang="th-TH"/>
          </a:p>
        </p:txBody>
      </p:sp>
      <p:sp>
        <p:nvSpPr>
          <p:cNvPr id="6" name="Footer Placeholder 5"/>
          <p:cNvSpPr>
            <a:spLocks noGrp="1"/>
          </p:cNvSpPr>
          <p:nvPr>
            <p:ph type="ftr" sz="quarter" idx="11"/>
          </p:nvPr>
        </p:nvSpPr>
        <p:spPr/>
        <p:txBody>
          <a:bodyPr/>
          <a:lstStyle/>
          <a:p>
            <a:pPr>
              <a:defRPr/>
            </a:pPr>
            <a:endParaRPr lang="th-TH"/>
          </a:p>
        </p:txBody>
      </p:sp>
      <p:sp>
        <p:nvSpPr>
          <p:cNvPr id="7" name="Slide Number Placeholder 6"/>
          <p:cNvSpPr>
            <a:spLocks noGrp="1"/>
          </p:cNvSpPr>
          <p:nvPr>
            <p:ph type="sldNum" sz="quarter" idx="12"/>
          </p:nvPr>
        </p:nvSpPr>
        <p:spPr/>
        <p:txBody>
          <a:bodyPr/>
          <a:lstStyle/>
          <a:p>
            <a:pPr>
              <a:defRPr/>
            </a:pPr>
            <a:fld id="{1AC063DD-356B-4037-8B70-6B5426C4FC33}" type="slidenum">
              <a:rPr lang="th-TH" smtClean="0"/>
              <a:pPr>
                <a:defRPr/>
              </a:pPr>
              <a:t>‹#›</a:t>
            </a:fld>
            <a:endParaRPr lang="th-TH"/>
          </a:p>
        </p:txBody>
      </p:sp>
    </p:spTree>
    <p:extLst>
      <p:ext uri="{BB962C8B-B14F-4D97-AF65-F5344CB8AC3E}">
        <p14:creationId xmlns:p14="http://schemas.microsoft.com/office/powerpoint/2010/main" val="30045139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DA2A38-E5F4-444F-8E41-0A150E520949}"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292693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74E7A7-C3D1-41F4-8A03-ED44A7F23B90}"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664658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868890-0F78-4BF0-8081-0579B303B35E}"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376674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F2369B-B416-437F-93A3-D95F12E1541A}"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9437916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904BE7-D51C-44DC-9395-80E309027484}"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153145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D108B59-BD0B-4B4A-85DA-9D1259491D8B}" type="datetime1">
              <a:rPr lang="en-US" smtClean="0">
                <a:solidFill>
                  <a:prstClr val="black">
                    <a:tint val="75000"/>
                  </a:prstClr>
                </a:solidFill>
              </a:rPr>
              <a:pPr/>
              <a:t>8/17/2017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311077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F40DF8-B7FB-4F6E-B242-C244ECE04359}" type="datetime1">
              <a:rPr lang="en-US" smtClean="0">
                <a:solidFill>
                  <a:prstClr val="black">
                    <a:tint val="75000"/>
                  </a:prstClr>
                </a:solidFill>
              </a:rPr>
              <a:pPr/>
              <a:t>8/17/2017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973064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EE53D0-A75A-4956-B374-E02B1F210E40}" type="datetime1">
              <a:rPr lang="en-US" smtClean="0">
                <a:solidFill>
                  <a:prstClr val="black">
                    <a:tint val="75000"/>
                  </a:prstClr>
                </a:solidFill>
              </a:rPr>
              <a:pPr/>
              <a:t>8/17/2017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795291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1B4E3A-0CD7-430F-886A-DC4CB7E0D7AD}"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63566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83F33A-FF66-4C80-BFE3-D3643F461564}" type="datetime1">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1630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77C7E2F-E144-4606-9AA6-DBC2BD6EA03C}" type="datetimeFigureOut">
              <a:rPr lang="th-TH" smtClean="0"/>
              <a:pPr>
                <a:defRPr/>
              </a:pPr>
              <a:t>17/08/60</a:t>
            </a:fld>
            <a:endParaRPr lang="th-TH"/>
          </a:p>
        </p:txBody>
      </p:sp>
      <p:sp>
        <p:nvSpPr>
          <p:cNvPr id="6" name="Footer Placeholder 5"/>
          <p:cNvSpPr>
            <a:spLocks noGrp="1"/>
          </p:cNvSpPr>
          <p:nvPr>
            <p:ph type="ftr" sz="quarter" idx="11"/>
          </p:nvPr>
        </p:nvSpPr>
        <p:spPr/>
        <p:txBody>
          <a:bodyPr/>
          <a:lstStyle/>
          <a:p>
            <a:pPr>
              <a:defRPr/>
            </a:pPr>
            <a:endParaRPr lang="th-TH"/>
          </a:p>
        </p:txBody>
      </p:sp>
      <p:sp>
        <p:nvSpPr>
          <p:cNvPr id="7" name="Slide Number Placeholder 6"/>
          <p:cNvSpPr>
            <a:spLocks noGrp="1"/>
          </p:cNvSpPr>
          <p:nvPr>
            <p:ph type="sldNum" sz="quarter" idx="12"/>
          </p:nvPr>
        </p:nvSpPr>
        <p:spPr/>
        <p:txBody>
          <a:bodyPr/>
          <a:lstStyle/>
          <a:p>
            <a:pPr>
              <a:defRPr/>
            </a:pPr>
            <a:fld id="{06E4AA82-2C48-428A-A480-DD85C08DDE04}" type="slidenum">
              <a:rPr lang="th-TH" smtClean="0"/>
              <a:pPr>
                <a:defRPr/>
              </a:pPr>
              <a:t>‹#›</a:t>
            </a:fld>
            <a:endParaRPr lang="th-TH"/>
          </a:p>
        </p:txBody>
      </p:sp>
    </p:spTree>
    <p:extLst>
      <p:ext uri="{BB962C8B-B14F-4D97-AF65-F5344CB8AC3E}">
        <p14:creationId xmlns:p14="http://schemas.microsoft.com/office/powerpoint/2010/main" val="315558088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E26BDE-CEFF-44CF-A799-EFE8E796A7D4}"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18166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2EB69-ED36-44C0-B299-A9B976221152}" type="datetime1">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366039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859319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70156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86378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157983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07410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984945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218913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8/17/2017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27451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51545D3B-06F4-4CC6-A1CB-D369201047D6}" type="datetimeFigureOut">
              <a:rPr lang="th-TH" smtClean="0"/>
              <a:pPr>
                <a:defRPr/>
              </a:pPr>
              <a:t>17/08/60</a:t>
            </a:fld>
            <a:endParaRPr lang="th-TH"/>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th-TH"/>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3538D40D-9A11-460A-BB49-1D929AF431C4}" type="slidenum">
              <a:rPr lang="th-TH" smtClean="0"/>
              <a:pPr>
                <a:defRPr/>
              </a:pPr>
              <a:t>‹#›</a:t>
            </a:fld>
            <a:endParaRPr lang="th-TH"/>
          </a:p>
        </p:txBody>
      </p:sp>
    </p:spTree>
    <p:extLst>
      <p:ext uri="{BB962C8B-B14F-4D97-AF65-F5344CB8AC3E}">
        <p14:creationId xmlns:p14="http://schemas.microsoft.com/office/powerpoint/2010/main" val="108695268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94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h-TH"/>
      </a:defPPr>
      <a:lvl1pPr marL="0" algn="l" defTabSz="685800" rtl="0" eaLnBrk="1" latinLnBrk="0" hangingPunct="1">
        <a:defRPr sz="2100" kern="1200">
          <a:solidFill>
            <a:schemeClr val="tx1"/>
          </a:solidFill>
          <a:latin typeface="+mn-lt"/>
          <a:ea typeface="+mn-ea"/>
          <a:cs typeface="+mn-cs"/>
        </a:defRPr>
      </a:lvl1pPr>
      <a:lvl2pPr marL="342900" algn="l" defTabSz="685800" rtl="0" eaLnBrk="1" latinLnBrk="0" hangingPunct="1">
        <a:defRPr sz="2100" kern="1200">
          <a:solidFill>
            <a:schemeClr val="tx1"/>
          </a:solidFill>
          <a:latin typeface="+mn-lt"/>
          <a:ea typeface="+mn-ea"/>
          <a:cs typeface="+mn-cs"/>
        </a:defRPr>
      </a:lvl2pPr>
      <a:lvl3pPr marL="685800" algn="l" defTabSz="685800" rtl="0" eaLnBrk="1" latinLnBrk="0" hangingPunct="1">
        <a:defRPr sz="2100" kern="1200">
          <a:solidFill>
            <a:schemeClr val="tx1"/>
          </a:solidFill>
          <a:latin typeface="+mn-lt"/>
          <a:ea typeface="+mn-ea"/>
          <a:cs typeface="+mn-cs"/>
        </a:defRPr>
      </a:lvl3pPr>
      <a:lvl4pPr marL="1028700" algn="l" defTabSz="685800" rtl="0" eaLnBrk="1" latinLnBrk="0" hangingPunct="1">
        <a:defRPr sz="2100" kern="1200">
          <a:solidFill>
            <a:schemeClr val="tx1"/>
          </a:solidFill>
          <a:latin typeface="+mn-lt"/>
          <a:ea typeface="+mn-ea"/>
          <a:cs typeface="+mn-cs"/>
        </a:defRPr>
      </a:lvl4pPr>
      <a:lvl5pPr marL="1371600" algn="l" defTabSz="685800" rtl="0" eaLnBrk="1" latinLnBrk="0" hangingPunct="1">
        <a:defRPr sz="2100" kern="1200">
          <a:solidFill>
            <a:schemeClr val="tx1"/>
          </a:solidFill>
          <a:latin typeface="+mn-lt"/>
          <a:ea typeface="+mn-ea"/>
          <a:cs typeface="+mn-cs"/>
        </a:defRPr>
      </a:lvl5pPr>
      <a:lvl6pPr marL="1714500" algn="l" defTabSz="685800" rtl="0" eaLnBrk="1" latinLnBrk="0" hangingPunct="1">
        <a:defRPr sz="2100" kern="1200">
          <a:solidFill>
            <a:schemeClr val="tx1"/>
          </a:solidFill>
          <a:latin typeface="+mn-lt"/>
          <a:ea typeface="+mn-ea"/>
          <a:cs typeface="+mn-cs"/>
        </a:defRPr>
      </a:lvl6pPr>
      <a:lvl7pPr marL="2057400" algn="l" defTabSz="685800" rtl="0" eaLnBrk="1" latinLnBrk="0" hangingPunct="1">
        <a:defRPr sz="2100" kern="1200">
          <a:solidFill>
            <a:schemeClr val="tx1"/>
          </a:solidFill>
          <a:latin typeface="+mn-lt"/>
          <a:ea typeface="+mn-ea"/>
          <a:cs typeface="+mn-cs"/>
        </a:defRPr>
      </a:lvl7pPr>
      <a:lvl8pPr marL="2400300" algn="l" defTabSz="685800" rtl="0" eaLnBrk="1" latinLnBrk="0" hangingPunct="1">
        <a:defRPr sz="2100" kern="1200">
          <a:solidFill>
            <a:schemeClr val="tx1"/>
          </a:solidFill>
          <a:latin typeface="+mn-lt"/>
          <a:ea typeface="+mn-ea"/>
          <a:cs typeface="+mn-cs"/>
        </a:defRPr>
      </a:lvl8pPr>
      <a:lvl9pPr marL="2743200" algn="l" defTabSz="685800" rtl="0" eaLnBrk="1" latinLnBrk="0" hangingPunct="1">
        <a:defRPr sz="21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6453383-C09F-4AE3-B35E-DBB9E1A3FCDE}" type="datetime1">
              <a:rPr lang="th-TH" smtClean="0">
                <a:solidFill>
                  <a:prstClr val="black">
                    <a:tint val="75000"/>
                  </a:prstClr>
                </a:solidFill>
                <a:latin typeface="Calibri"/>
                <a:cs typeface="Cordia New"/>
              </a:rPr>
              <a:pPr fontAlgn="auto">
                <a:spcBef>
                  <a:spcPts val="0"/>
                </a:spcBef>
                <a:spcAft>
                  <a:spcPts val="0"/>
                </a:spcAft>
              </a:pPr>
              <a:t>17/08/60</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6449B0B1-D20A-4DFC-8131-BC0121CDD2A7}"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09291908"/>
      </p:ext>
    </p:extLst>
  </p:cSld>
  <p:clrMap bg1="lt1" tx1="dk1" bg2="lt2" tx2="dk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 id="2147484088"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FD7743A7-7887-4BE6-866E-BFB19618F814}" type="datetime1">
              <a:rPr lang="th-TH" smtClean="0">
                <a:solidFill>
                  <a:prstClr val="black">
                    <a:tint val="75000"/>
                  </a:prstClr>
                </a:solidFill>
                <a:latin typeface="Calibri"/>
                <a:cs typeface="Cordia New"/>
              </a:rPr>
              <a:pPr fontAlgn="auto">
                <a:spcBef>
                  <a:spcPts val="0"/>
                </a:spcBef>
                <a:spcAft>
                  <a:spcPts val="0"/>
                </a:spcAft>
              </a:pPr>
              <a:t>17/08/60</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F265891-D2AC-4E4C-8DDB-3AFE37016901}"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217383622"/>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3D4E6241-2814-4B45-9136-ECC2F0FF5A26}" type="datetime1">
              <a:rPr lang="en-US" smtClean="0">
                <a:solidFill>
                  <a:prstClr val="black">
                    <a:tint val="75000"/>
                  </a:prstClr>
                </a:solidFill>
                <a:latin typeface="Calibri"/>
                <a:cs typeface="+mn-cs"/>
              </a:rPr>
              <a:pPr fontAlgn="auto">
                <a:spcBef>
                  <a:spcPts val="0"/>
                </a:spcBef>
                <a:spcAft>
                  <a:spcPts val="0"/>
                </a:spcAft>
              </a:pPr>
              <a:t>8/17/2017</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6F15528-21DE-4FAA-801E-634DDDAF4B2B}"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874239704"/>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3D4E6241-2814-4B45-9136-ECC2F0FF5A26}" type="datetime1">
              <a:rPr lang="en-US" smtClean="0">
                <a:solidFill>
                  <a:prstClr val="black">
                    <a:tint val="75000"/>
                  </a:prstClr>
                </a:solidFill>
                <a:latin typeface="Calibri"/>
              </a:rPr>
              <a:pPr fontAlgn="auto">
                <a:spcBef>
                  <a:spcPts val="0"/>
                </a:spcBef>
                <a:spcAft>
                  <a:spcPts val="0"/>
                </a:spcAft>
              </a:pPr>
              <a:t>8/17/2017</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6F15528-21DE-4FAA-801E-634DDDAF4B2B}"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77445776"/>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2" fontAlgn="auto">
              <a:spcBef>
                <a:spcPts val="0"/>
              </a:spcBef>
              <a:spcAft>
                <a:spcPts val="0"/>
              </a:spcAft>
            </a:pPr>
            <a:fld id="{B527433B-21BF-4638-9411-4BE19C279F44}" type="datetime1">
              <a:rPr lang="en-US" smtClean="0">
                <a:solidFill>
                  <a:prstClr val="black">
                    <a:tint val="75000"/>
                  </a:prstClr>
                </a:solidFill>
                <a:latin typeface="Calibri"/>
                <a:cs typeface="+mn-cs"/>
              </a:rPr>
              <a:pPr defTabSz="914212" fontAlgn="auto">
                <a:spcBef>
                  <a:spcPts val="0"/>
                </a:spcBef>
                <a:spcAft>
                  <a:spcPts val="0"/>
                </a:spcAft>
              </a:pPr>
              <a:t>8/17/2017</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2"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2" fontAlgn="auto">
              <a:spcBef>
                <a:spcPts val="0"/>
              </a:spcBef>
              <a:spcAft>
                <a:spcPts val="0"/>
              </a:spcAft>
            </a:pPr>
            <a:fld id="{EBFBDBD6-4F61-42DC-81F6-9CB026BAF37A}" type="slidenum">
              <a:rPr lang="en-US" smtClean="0">
                <a:solidFill>
                  <a:prstClr val="black">
                    <a:tint val="75000"/>
                  </a:prstClr>
                </a:solidFill>
                <a:latin typeface="Calibri"/>
                <a:cs typeface="+mn-cs"/>
              </a:rPr>
              <a:pPr defTabSz="914212"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152912548"/>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51545D3B-06F4-4CC6-A1CB-D369201047D6}" type="datetimeFigureOut">
              <a:rPr lang="th-TH" smtClean="0">
                <a:solidFill>
                  <a:prstClr val="black">
                    <a:tint val="75000"/>
                  </a:prstClr>
                </a:solidFill>
              </a:rPr>
              <a:pPr>
                <a:defRPr/>
              </a:pPr>
              <a:t>17/08/60</a:t>
            </a:fld>
            <a:endParaRPr lang="th-TH">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3538D40D-9A11-460A-BB49-1D929AF431C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736184932"/>
      </p:ext>
    </p:ext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 id="2147483967"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h-TH"/>
      </a:defPPr>
      <a:lvl1pPr marL="0" algn="l" defTabSz="685800" rtl="0" eaLnBrk="1" latinLnBrk="0" hangingPunct="1">
        <a:defRPr sz="2100" kern="1200">
          <a:solidFill>
            <a:schemeClr val="tx1"/>
          </a:solidFill>
          <a:latin typeface="+mn-lt"/>
          <a:ea typeface="+mn-ea"/>
          <a:cs typeface="+mn-cs"/>
        </a:defRPr>
      </a:lvl1pPr>
      <a:lvl2pPr marL="342900" algn="l" defTabSz="685800" rtl="0" eaLnBrk="1" latinLnBrk="0" hangingPunct="1">
        <a:defRPr sz="2100" kern="1200">
          <a:solidFill>
            <a:schemeClr val="tx1"/>
          </a:solidFill>
          <a:latin typeface="+mn-lt"/>
          <a:ea typeface="+mn-ea"/>
          <a:cs typeface="+mn-cs"/>
        </a:defRPr>
      </a:lvl2pPr>
      <a:lvl3pPr marL="685800" algn="l" defTabSz="685800" rtl="0" eaLnBrk="1" latinLnBrk="0" hangingPunct="1">
        <a:defRPr sz="2100" kern="1200">
          <a:solidFill>
            <a:schemeClr val="tx1"/>
          </a:solidFill>
          <a:latin typeface="+mn-lt"/>
          <a:ea typeface="+mn-ea"/>
          <a:cs typeface="+mn-cs"/>
        </a:defRPr>
      </a:lvl3pPr>
      <a:lvl4pPr marL="1028700" algn="l" defTabSz="685800" rtl="0" eaLnBrk="1" latinLnBrk="0" hangingPunct="1">
        <a:defRPr sz="2100" kern="1200">
          <a:solidFill>
            <a:schemeClr val="tx1"/>
          </a:solidFill>
          <a:latin typeface="+mn-lt"/>
          <a:ea typeface="+mn-ea"/>
          <a:cs typeface="+mn-cs"/>
        </a:defRPr>
      </a:lvl4pPr>
      <a:lvl5pPr marL="1371600" algn="l" defTabSz="685800" rtl="0" eaLnBrk="1" latinLnBrk="0" hangingPunct="1">
        <a:defRPr sz="2100" kern="1200">
          <a:solidFill>
            <a:schemeClr val="tx1"/>
          </a:solidFill>
          <a:latin typeface="+mn-lt"/>
          <a:ea typeface="+mn-ea"/>
          <a:cs typeface="+mn-cs"/>
        </a:defRPr>
      </a:lvl5pPr>
      <a:lvl6pPr marL="1714500" algn="l" defTabSz="685800" rtl="0" eaLnBrk="1" latinLnBrk="0" hangingPunct="1">
        <a:defRPr sz="2100" kern="1200">
          <a:solidFill>
            <a:schemeClr val="tx1"/>
          </a:solidFill>
          <a:latin typeface="+mn-lt"/>
          <a:ea typeface="+mn-ea"/>
          <a:cs typeface="+mn-cs"/>
        </a:defRPr>
      </a:lvl6pPr>
      <a:lvl7pPr marL="2057400" algn="l" defTabSz="685800" rtl="0" eaLnBrk="1" latinLnBrk="0" hangingPunct="1">
        <a:defRPr sz="2100" kern="1200">
          <a:solidFill>
            <a:schemeClr val="tx1"/>
          </a:solidFill>
          <a:latin typeface="+mn-lt"/>
          <a:ea typeface="+mn-ea"/>
          <a:cs typeface="+mn-cs"/>
        </a:defRPr>
      </a:lvl7pPr>
      <a:lvl8pPr marL="2400300" algn="l" defTabSz="685800" rtl="0" eaLnBrk="1" latinLnBrk="0" hangingPunct="1">
        <a:defRPr sz="2100" kern="1200">
          <a:solidFill>
            <a:schemeClr val="tx1"/>
          </a:solidFill>
          <a:latin typeface="+mn-lt"/>
          <a:ea typeface="+mn-ea"/>
          <a:cs typeface="+mn-cs"/>
        </a:defRPr>
      </a:lvl8pPr>
      <a:lvl9pPr marL="2743200" algn="l" defTabSz="685800" rtl="0" eaLnBrk="1" latinLnBrk="0" hangingPunct="1">
        <a:defRPr sz="2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3D4E6241-2814-4B45-9136-ECC2F0FF5A26}" type="datetime1">
              <a:rPr lang="en-US" smtClean="0">
                <a:solidFill>
                  <a:prstClr val="black">
                    <a:tint val="75000"/>
                  </a:prstClr>
                </a:solidFill>
                <a:latin typeface="Calibri"/>
                <a:cs typeface="+mn-cs"/>
              </a:rPr>
              <a:pPr fontAlgn="auto">
                <a:spcBef>
                  <a:spcPts val="0"/>
                </a:spcBef>
                <a:spcAft>
                  <a:spcPts val="0"/>
                </a:spcAft>
              </a:pPr>
              <a:t>8/17/2017</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6F15528-21DE-4FAA-801E-634DDDAF4B2B}"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177378298"/>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2" fontAlgn="auto">
              <a:spcBef>
                <a:spcPts val="0"/>
              </a:spcBef>
              <a:spcAft>
                <a:spcPts val="0"/>
              </a:spcAft>
            </a:pPr>
            <a:fld id="{B527433B-21BF-4638-9411-4BE19C279F44}" type="datetime1">
              <a:rPr lang="en-US" smtClean="0">
                <a:solidFill>
                  <a:prstClr val="black">
                    <a:tint val="75000"/>
                  </a:prstClr>
                </a:solidFill>
                <a:latin typeface="Calibri"/>
              </a:rPr>
              <a:pPr defTabSz="914212" fontAlgn="auto">
                <a:spcBef>
                  <a:spcPts val="0"/>
                </a:spcBef>
                <a:spcAft>
                  <a:spcPts val="0"/>
                </a:spcAft>
              </a:pPr>
              <a:t>8/17/2017</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2"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2" fontAlgn="auto">
              <a:spcBef>
                <a:spcPts val="0"/>
              </a:spcBef>
              <a:spcAft>
                <a:spcPts val="0"/>
              </a:spcAft>
            </a:pPr>
            <a:fld id="{EBFBDBD6-4F61-42DC-81F6-9CB026BAF37A}" type="slidenum">
              <a:rPr lang="en-US" smtClean="0">
                <a:solidFill>
                  <a:prstClr val="black">
                    <a:tint val="75000"/>
                  </a:prstClr>
                </a:solidFill>
                <a:latin typeface="Calibri"/>
              </a:rPr>
              <a:pPr defTabSz="914212"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33117827"/>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56" r:id="rId3"/>
    <p:sldLayoutId id="2147484057" r:id="rId4"/>
    <p:sldLayoutId id="2147484058" r:id="rId5"/>
    <p:sldLayoutId id="2147484059" r:id="rId6"/>
    <p:sldLayoutId id="2147484060" r:id="rId7"/>
    <p:sldLayoutId id="2147484061" r:id="rId8"/>
    <p:sldLayoutId id="2147484062" r:id="rId9"/>
    <p:sldLayoutId id="2147484063" r:id="rId10"/>
    <p:sldLayoutId id="214748406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D8BD707-D9CF-40AE-B4C6-C98DA3205C09}" type="datetimeFigureOut">
              <a:rPr lang="en-US" smtClean="0">
                <a:solidFill>
                  <a:prstClr val="black">
                    <a:tint val="75000"/>
                  </a:prstClr>
                </a:solidFill>
                <a:latin typeface="Calibri"/>
                <a:cs typeface="+mn-cs"/>
              </a:rPr>
              <a:pPr fontAlgn="auto">
                <a:spcBef>
                  <a:spcPts val="0"/>
                </a:spcBef>
                <a:spcAft>
                  <a:spcPts val="0"/>
                </a:spcAft>
              </a:pPr>
              <a:t>8/17/2017</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6F15528-21DE-4FAA-801E-634DDDAF4B2B}"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084439032"/>
      </p:ext>
    </p:extLst>
  </p:cSld>
  <p:clrMap bg1="lt1" tx1="dk1" bg2="lt2" tx2="dk2" accent1="accent1" accent2="accent2" accent3="accent3" accent4="accent4" accent5="accent5" accent6="accent6" hlink="hlink" folHlink="folHlink"/>
  <p:sldLayoutIdLst>
    <p:sldLayoutId id="2147484066" r:id="rId1"/>
    <p:sldLayoutId id="2147484067" r:id="rId2"/>
    <p:sldLayoutId id="2147484068" r:id="rId3"/>
    <p:sldLayoutId id="2147484069" r:id="rId4"/>
    <p:sldLayoutId id="2147484070" r:id="rId5"/>
    <p:sldLayoutId id="2147484071" r:id="rId6"/>
    <p:sldLayoutId id="2147484072" r:id="rId7"/>
    <p:sldLayoutId id="2147484073" r:id="rId8"/>
    <p:sldLayoutId id="2147484074" r:id="rId9"/>
    <p:sldLayoutId id="2147484075" r:id="rId10"/>
    <p:sldLayoutId id="214748407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64.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5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3" Type="http://schemas.openxmlformats.org/officeDocument/2006/relationships/hyperlink" Target="http://www.google.co.th/url?url=http://www.mnliteracy.org/blogs/2012/05/15848&amp;rct=j&amp;frm=1&amp;q=&amp;esrc=s&amp;sa=U&amp;ei=s66SVImeOY-VuATekYLoDw&amp;ved=0CCMQ9QEwBw&amp;usg=AFQjCNHMH2oAkok3Z-cYp8rpsjW_r4n94w" TargetMode="External"/><Relationship Id="rId2" Type="http://schemas.openxmlformats.org/officeDocument/2006/relationships/notesSlide" Target="../notesSlides/notesSlide21.xml"/><Relationship Id="rId1" Type="http://schemas.openxmlformats.org/officeDocument/2006/relationships/slideLayout" Target="../slideLayouts/slideLayout82.xml"/><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9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600200"/>
            <a:ext cx="7620000" cy="1347738"/>
          </a:xfrm>
        </p:spPr>
        <p:txBody>
          <a:bodyPr>
            <a:normAutofit/>
          </a:bodyPr>
          <a:lstStyle/>
          <a:p>
            <a:pPr algn="ctr" eaLnBrk="1" fontAlgn="auto" hangingPunct="1">
              <a:spcAft>
                <a:spcPts val="0"/>
              </a:spcAft>
              <a:defRPr/>
            </a:pPr>
            <a:r>
              <a:rPr lang="en-US" sz="6600" b="1" dirty="0" smtClean="0">
                <a:latin typeface="+mn-lt"/>
                <a:cs typeface="AngsanaUPC" panose="02020603050405020304" pitchFamily="18" charset="-34"/>
              </a:rPr>
              <a:t>Case Demonstration</a:t>
            </a:r>
            <a:endParaRPr lang="th-TH" sz="6600" b="1" dirty="0">
              <a:latin typeface="+mn-lt"/>
              <a:cs typeface="AngsanaUPC" panose="02020603050405020304" pitchFamily="18" charset="-34"/>
            </a:endParaRPr>
          </a:p>
        </p:txBody>
      </p:sp>
      <p:sp>
        <p:nvSpPr>
          <p:cNvPr id="5" name="Subtitle 2"/>
          <p:cNvSpPr txBox="1">
            <a:spLocks/>
          </p:cNvSpPr>
          <p:nvPr/>
        </p:nvSpPr>
        <p:spPr>
          <a:xfrm>
            <a:off x="0" y="3855720"/>
            <a:ext cx="9220200" cy="1828800"/>
          </a:xfrm>
          <a:prstGeom prst="rect">
            <a:avLst/>
          </a:prstGeom>
        </p:spPr>
        <p:txBody>
          <a:bodyPr vert="horz" lIns="91440" tIns="45720" rIns="91440" bIns="45720" rtlCol="0">
            <a:noAutofit/>
          </a:bodyPr>
          <a:lstStyle>
            <a:lvl1pPr marL="0" indent="0" algn="ctr" defTabSz="914400" rtl="0" eaLnBrk="1" latinLnBrk="0" hangingPunct="1">
              <a:spcBef>
                <a:spcPct val="20000"/>
              </a:spcBef>
              <a:buClr>
                <a:schemeClr val="accent1"/>
              </a:buClr>
              <a:buSzPct val="75000"/>
              <a:buFont typeface="Wingdings" pitchFamily="2" charset="2"/>
              <a:buNone/>
              <a:defRPr sz="2000" kern="1200">
                <a:solidFill>
                  <a:srgbClr val="FFFFFF"/>
                </a:solidFill>
                <a:latin typeface="+mn-lt"/>
                <a:ea typeface="+mn-ea"/>
                <a:cs typeface="+mn-cs"/>
              </a:defRPr>
            </a:lvl1pPr>
            <a:lvl2pPr marL="457200" indent="0" algn="ctr" defTabSz="914400" rtl="0" eaLnBrk="1" latinLnBrk="0" hangingPunct="1">
              <a:spcBef>
                <a:spcPct val="20000"/>
              </a:spcBef>
              <a:buClr>
                <a:schemeClr val="accent2"/>
              </a:buClr>
              <a:buSzPct val="85000"/>
              <a:buFont typeface="Courier New" pitchFamily="49"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3"/>
              </a:buClr>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4"/>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5"/>
              </a:buClr>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6"/>
              </a:buClr>
              <a:buFont typeface="Arial" pitchFamily="34" charset="0"/>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4"/>
              </a:buClr>
              <a:buFont typeface="Arial" pitchFamily="34"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5"/>
              </a:buClr>
              <a:buFont typeface="Arial" pitchFamily="34" charset="0"/>
              <a:buNone/>
              <a:defRPr sz="1400" kern="1200">
                <a:solidFill>
                  <a:schemeClr val="tx1">
                    <a:tint val="75000"/>
                  </a:schemeClr>
                </a:solidFill>
                <a:latin typeface="+mn-lt"/>
                <a:ea typeface="+mn-ea"/>
                <a:cs typeface="+mn-cs"/>
              </a:defRPr>
            </a:lvl9pPr>
          </a:lstStyle>
          <a:p>
            <a:r>
              <a:rPr lang="th-TH" sz="3600" b="1" dirty="0" smtClean="0">
                <a:solidFill>
                  <a:schemeClr val="tx1"/>
                </a:solidFill>
                <a:latin typeface="CordiaUPC" pitchFamily="34" charset="-34"/>
                <a:cs typeface="CordiaUPC" pitchFamily="34" charset="-34"/>
              </a:rPr>
              <a:t>พันโทหญิง</a:t>
            </a:r>
            <a:r>
              <a:rPr lang="en-US" sz="3600" b="1" dirty="0" smtClean="0">
                <a:solidFill>
                  <a:schemeClr val="tx1"/>
                </a:solidFill>
                <a:latin typeface="CordiaUPC" pitchFamily="34" charset="-34"/>
                <a:cs typeface="CordiaUPC" pitchFamily="34" charset="-34"/>
              </a:rPr>
              <a:t> </a:t>
            </a:r>
            <a:r>
              <a:rPr lang="th-TH" sz="3600" b="1" dirty="0" smtClean="0">
                <a:solidFill>
                  <a:schemeClr val="tx1"/>
                </a:solidFill>
                <a:latin typeface="CordiaUPC" pitchFamily="34" charset="-34"/>
                <a:cs typeface="CordiaUPC" pitchFamily="34" charset="-34"/>
              </a:rPr>
              <a:t>แพทย์หญิง สิรกานต์  เตชะวณิช</a:t>
            </a:r>
            <a:r>
              <a:rPr lang="en-US" sz="3600" b="1" dirty="0" smtClean="0">
                <a:solidFill>
                  <a:schemeClr val="tx1"/>
                </a:solidFill>
                <a:latin typeface="CordiaUPC" pitchFamily="34" charset="-34"/>
                <a:cs typeface="CordiaUPC" pitchFamily="34" charset="-34"/>
              </a:rPr>
              <a:t> </a:t>
            </a:r>
            <a:r>
              <a:rPr lang="th-TH" sz="3600" b="1" dirty="0" smtClean="0">
                <a:solidFill>
                  <a:schemeClr val="tx1"/>
                </a:solidFill>
                <a:latin typeface="CordiaUPC" pitchFamily="34" charset="-34"/>
                <a:cs typeface="CordiaUPC" pitchFamily="34" charset="-34"/>
              </a:rPr>
              <a:t> </a:t>
            </a:r>
            <a:r>
              <a:rPr lang="en-US" sz="4000" b="1" dirty="0" smtClean="0">
                <a:solidFill>
                  <a:schemeClr val="tx1"/>
                </a:solidFill>
                <a:latin typeface="CordiaUPC" pitchFamily="34" charset="-34"/>
                <a:cs typeface="CordiaUPC" pitchFamily="34" charset="-34"/>
              </a:rPr>
              <a:t>MD, MSc., ABPNS</a:t>
            </a:r>
          </a:p>
          <a:p>
            <a:r>
              <a:rPr lang="th-TH" sz="3600" b="1" dirty="0" smtClean="0">
                <a:solidFill>
                  <a:schemeClr val="tx1"/>
                </a:solidFill>
                <a:latin typeface="CordiaUPC" pitchFamily="34" charset="-34"/>
                <a:cs typeface="CordiaUPC" pitchFamily="34" charset="-34"/>
              </a:rPr>
              <a:t>หน่วยโภชนศาสตร์คลินิก กองอายุรกรรม </a:t>
            </a:r>
            <a:br>
              <a:rPr lang="th-TH" sz="3600" b="1" dirty="0" smtClean="0">
                <a:solidFill>
                  <a:schemeClr val="tx1"/>
                </a:solidFill>
                <a:latin typeface="CordiaUPC" pitchFamily="34" charset="-34"/>
                <a:cs typeface="CordiaUPC" pitchFamily="34" charset="-34"/>
              </a:rPr>
            </a:br>
            <a:r>
              <a:rPr lang="th-TH" sz="3600" b="1" dirty="0" smtClean="0">
                <a:solidFill>
                  <a:schemeClr val="tx1"/>
                </a:solidFill>
                <a:latin typeface="CordiaUPC" pitchFamily="34" charset="-34"/>
                <a:cs typeface="CordiaUPC" pitchFamily="34" charset="-34"/>
              </a:rPr>
              <a:t>โรงพยาบาลพระมงกุฎเกล้า</a:t>
            </a:r>
            <a:endParaRPr lang="en-US" sz="3600" b="1" dirty="0">
              <a:solidFill>
                <a:schemeClr val="tx1"/>
              </a:solidFill>
              <a:latin typeface="CordiaUPC" pitchFamily="34" charset="-34"/>
              <a:cs typeface="CordiaUPC" pitchFamily="34" charset="-34"/>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59498" cy="624548"/>
          </a:xfrm>
          <a:solidFill>
            <a:srgbClr val="FFC000"/>
          </a:solidFill>
        </p:spPr>
        <p:txBody>
          <a:bodyPr>
            <a:noAutofit/>
          </a:bodyPr>
          <a:lstStyle/>
          <a:p>
            <a:pPr algn="ctr"/>
            <a:r>
              <a:rPr lang="en-US" sz="3800" b="1" dirty="0" smtClean="0">
                <a:solidFill>
                  <a:srgbClr val="000099"/>
                </a:solidFill>
                <a:effectLst>
                  <a:outerShdw blurRad="38100" dist="38100" dir="2700000" algn="tl">
                    <a:srgbClr val="000000">
                      <a:alpha val="43137"/>
                    </a:srgbClr>
                  </a:outerShdw>
                </a:effectLst>
              </a:rPr>
              <a:t>Algorithm for Delivery of Nutrition Support</a:t>
            </a:r>
            <a:endParaRPr lang="en-US" sz="3800" b="1" dirty="0">
              <a:solidFill>
                <a:srgbClr val="000099"/>
              </a:solidFill>
              <a:effectLst>
                <a:outerShdw blurRad="38100" dist="38100" dir="2700000" algn="tl">
                  <a:srgbClr val="000000">
                    <a:alpha val="43137"/>
                  </a:srgbClr>
                </a:outerShdw>
              </a:effectLst>
            </a:endParaRPr>
          </a:p>
        </p:txBody>
      </p:sp>
      <p:sp>
        <p:nvSpPr>
          <p:cNvPr id="15" name="Slide Number Placeholder 14"/>
          <p:cNvSpPr>
            <a:spLocks noGrp="1"/>
          </p:cNvSpPr>
          <p:nvPr>
            <p:ph type="sldNum" sz="quarter" idx="12"/>
          </p:nvPr>
        </p:nvSpPr>
        <p:spPr>
          <a:xfrm>
            <a:off x="6553200" y="6124601"/>
            <a:ext cx="2133600" cy="365125"/>
          </a:xfrm>
        </p:spPr>
        <p:txBody>
          <a:bodyPr/>
          <a:lstStyle/>
          <a:p>
            <a:fld id="{3F7EC1BB-3B74-414E-AEF6-730223DEF44C}" type="slidenum">
              <a:rPr lang="en-US" smtClean="0">
                <a:solidFill>
                  <a:srgbClr val="646B86">
                    <a:shade val="50000"/>
                  </a:srgbClr>
                </a:solidFill>
              </a:rPr>
              <a:pPr/>
              <a:t>10</a:t>
            </a:fld>
            <a:endParaRPr lang="en-US">
              <a:solidFill>
                <a:srgbClr val="646B86">
                  <a:shade val="50000"/>
                </a:srgbClr>
              </a:solidFill>
            </a:endParaRPr>
          </a:p>
        </p:txBody>
      </p:sp>
      <p:sp>
        <p:nvSpPr>
          <p:cNvPr id="4" name="TextBox 3"/>
          <p:cNvSpPr txBox="1"/>
          <p:nvPr/>
        </p:nvSpPr>
        <p:spPr>
          <a:xfrm>
            <a:off x="2971800" y="682652"/>
            <a:ext cx="2667000" cy="523220"/>
          </a:xfrm>
          <a:prstGeom prst="rect">
            <a:avLst/>
          </a:prstGeom>
          <a:solidFill>
            <a:schemeClr val="accent4">
              <a:lumMod val="50000"/>
            </a:schemeClr>
          </a:solidFill>
        </p:spPr>
        <p:txBody>
          <a:bodyPr wrap="square" rtlCol="0">
            <a:spAutoFit/>
          </a:bodyPr>
          <a:lstStyle/>
          <a:p>
            <a:pPr algn="ctr" fontAlgn="auto">
              <a:spcBef>
                <a:spcPts val="0"/>
              </a:spcBef>
              <a:spcAft>
                <a:spcPts val="0"/>
              </a:spcAft>
            </a:pPr>
            <a:r>
              <a:rPr lang="en-US" b="1" dirty="0" smtClean="0">
                <a:solidFill>
                  <a:prstClr val="white"/>
                </a:solidFill>
                <a:latin typeface="Calibri"/>
              </a:rPr>
              <a:t>Nutrition Screen</a:t>
            </a:r>
            <a:endParaRPr lang="en-US" b="1" dirty="0">
              <a:solidFill>
                <a:prstClr val="white"/>
              </a:solidFill>
              <a:latin typeface="Calibri"/>
            </a:endParaRPr>
          </a:p>
        </p:txBody>
      </p:sp>
      <p:sp>
        <p:nvSpPr>
          <p:cNvPr id="5" name="TextBox 4"/>
          <p:cNvSpPr txBox="1"/>
          <p:nvPr/>
        </p:nvSpPr>
        <p:spPr>
          <a:xfrm>
            <a:off x="4328160" y="1252628"/>
            <a:ext cx="2438400" cy="707886"/>
          </a:xfrm>
          <a:prstGeom prst="rect">
            <a:avLst/>
          </a:prstGeom>
          <a:noFill/>
        </p:spPr>
        <p:txBody>
          <a:bodyPr wrap="square" rtlCol="0">
            <a:spAutoFit/>
          </a:bodyPr>
          <a:lstStyle/>
          <a:p>
            <a:pPr algn="ctr" fontAlgn="auto">
              <a:spcBef>
                <a:spcPts val="0"/>
              </a:spcBef>
              <a:spcAft>
                <a:spcPts val="0"/>
              </a:spcAft>
            </a:pPr>
            <a:r>
              <a:rPr lang="en-US" sz="2000" b="1" dirty="0" smtClean="0">
                <a:solidFill>
                  <a:prstClr val="black"/>
                </a:solidFill>
                <a:latin typeface="Calibri"/>
              </a:rPr>
              <a:t>Risk or Presence </a:t>
            </a:r>
            <a:br>
              <a:rPr lang="en-US" sz="2000" b="1" dirty="0" smtClean="0">
                <a:solidFill>
                  <a:prstClr val="black"/>
                </a:solidFill>
                <a:latin typeface="Calibri"/>
              </a:rPr>
            </a:br>
            <a:r>
              <a:rPr lang="en-US" sz="2000" b="1" dirty="0" smtClean="0">
                <a:solidFill>
                  <a:prstClr val="black"/>
                </a:solidFill>
                <a:latin typeface="Calibri"/>
              </a:rPr>
              <a:t>of Malnutrition??</a:t>
            </a:r>
            <a:endParaRPr lang="en-US" sz="2000" b="1" dirty="0">
              <a:solidFill>
                <a:prstClr val="black"/>
              </a:solidFill>
              <a:latin typeface="Calibri"/>
            </a:endParaRPr>
          </a:p>
        </p:txBody>
      </p:sp>
      <p:sp>
        <p:nvSpPr>
          <p:cNvPr id="6" name="TextBox 5"/>
          <p:cNvSpPr txBox="1"/>
          <p:nvPr/>
        </p:nvSpPr>
        <p:spPr>
          <a:xfrm>
            <a:off x="1295400" y="2415289"/>
            <a:ext cx="2057400" cy="523220"/>
          </a:xfrm>
          <a:prstGeom prst="rect">
            <a:avLst/>
          </a:prstGeom>
          <a:solidFill>
            <a:schemeClr val="accent1">
              <a:lumMod val="40000"/>
              <a:lumOff val="60000"/>
            </a:schemeClr>
          </a:solidFill>
        </p:spPr>
        <p:txBody>
          <a:bodyPr wrap="square" rtlCol="0">
            <a:spAutoFit/>
          </a:bodyPr>
          <a:lstStyle/>
          <a:p>
            <a:pPr algn="ctr" fontAlgn="auto">
              <a:spcBef>
                <a:spcPts val="0"/>
              </a:spcBef>
              <a:spcAft>
                <a:spcPts val="0"/>
              </a:spcAft>
            </a:pPr>
            <a:r>
              <a:rPr lang="en-US" b="1" dirty="0" smtClean="0">
                <a:solidFill>
                  <a:srgbClr val="002060"/>
                </a:solidFill>
                <a:effectLst>
                  <a:outerShdw blurRad="38100" dist="38100" dir="2700000" algn="tl">
                    <a:srgbClr val="000000">
                      <a:alpha val="43137"/>
                    </a:srgbClr>
                  </a:outerShdw>
                </a:effectLst>
                <a:latin typeface="Calibri"/>
              </a:rPr>
              <a:t>Not-at-Risk</a:t>
            </a:r>
            <a:endParaRPr lang="en-US" b="1" dirty="0">
              <a:solidFill>
                <a:srgbClr val="002060"/>
              </a:solidFill>
              <a:effectLst>
                <a:outerShdw blurRad="38100" dist="38100" dir="2700000" algn="tl">
                  <a:srgbClr val="000000">
                    <a:alpha val="43137"/>
                  </a:srgbClr>
                </a:outerShdw>
              </a:effectLst>
              <a:latin typeface="Calibri"/>
            </a:endParaRPr>
          </a:p>
        </p:txBody>
      </p:sp>
      <p:sp>
        <p:nvSpPr>
          <p:cNvPr id="7" name="TextBox 6"/>
          <p:cNvSpPr txBox="1"/>
          <p:nvPr/>
        </p:nvSpPr>
        <p:spPr>
          <a:xfrm>
            <a:off x="762000" y="3561881"/>
            <a:ext cx="3048000" cy="1815882"/>
          </a:xfrm>
          <a:prstGeom prst="rect">
            <a:avLst/>
          </a:prstGeom>
          <a:noFill/>
          <a:ln w="50800">
            <a:solidFill>
              <a:srgbClr val="92D050"/>
            </a:solidFill>
          </a:ln>
        </p:spPr>
        <p:txBody>
          <a:bodyPr wrap="square" rtlCol="0">
            <a:spAutoFit/>
          </a:bodyPr>
          <a:lstStyle/>
          <a:p>
            <a:pPr fontAlgn="auto">
              <a:spcBef>
                <a:spcPts val="0"/>
              </a:spcBef>
              <a:spcAft>
                <a:spcPts val="0"/>
              </a:spcAft>
            </a:pPr>
            <a:r>
              <a:rPr lang="en-US" sz="2400" b="1" dirty="0" smtClean="0">
                <a:solidFill>
                  <a:prstClr val="black"/>
                </a:solidFill>
                <a:latin typeface="Calibri"/>
              </a:rPr>
              <a:t>Rescreen</a:t>
            </a:r>
            <a:r>
              <a:rPr lang="en-US" sz="2000" dirty="0" smtClean="0">
                <a:solidFill>
                  <a:prstClr val="black"/>
                </a:solidFill>
                <a:latin typeface="Calibri"/>
              </a:rPr>
              <a:t> at:</a:t>
            </a:r>
          </a:p>
          <a:p>
            <a:pPr marL="285750" indent="-285750" fontAlgn="auto">
              <a:spcBef>
                <a:spcPts val="0"/>
              </a:spcBef>
              <a:spcAft>
                <a:spcPts val="0"/>
              </a:spcAft>
              <a:buFont typeface="Arial" pitchFamily="34" charset="0"/>
              <a:buChar char="•"/>
            </a:pPr>
            <a:r>
              <a:rPr lang="en-US" sz="2200" dirty="0" smtClean="0">
                <a:solidFill>
                  <a:prstClr val="black"/>
                </a:solidFill>
                <a:latin typeface="Calibri"/>
              </a:rPr>
              <a:t>Regularly specified intervals or</a:t>
            </a:r>
          </a:p>
          <a:p>
            <a:pPr marL="285750" indent="-285750" fontAlgn="auto">
              <a:spcBef>
                <a:spcPts val="0"/>
              </a:spcBef>
              <a:spcAft>
                <a:spcPts val="0"/>
              </a:spcAft>
              <a:buFont typeface="Arial" pitchFamily="34" charset="0"/>
              <a:buChar char="•"/>
            </a:pPr>
            <a:r>
              <a:rPr lang="en-US" sz="2200" dirty="0" smtClean="0">
                <a:solidFill>
                  <a:prstClr val="black"/>
                </a:solidFill>
                <a:latin typeface="Calibri"/>
              </a:rPr>
              <a:t>When nutritional/</a:t>
            </a:r>
            <a:br>
              <a:rPr lang="en-US" sz="2200" dirty="0" smtClean="0">
                <a:solidFill>
                  <a:prstClr val="black"/>
                </a:solidFill>
                <a:latin typeface="Calibri"/>
              </a:rPr>
            </a:br>
            <a:r>
              <a:rPr lang="en-US" sz="2200" dirty="0" smtClean="0">
                <a:solidFill>
                  <a:prstClr val="black"/>
                </a:solidFill>
                <a:latin typeface="Calibri"/>
              </a:rPr>
              <a:t>clinical status changes</a:t>
            </a:r>
            <a:endParaRPr lang="en-US" sz="2200" dirty="0">
              <a:solidFill>
                <a:prstClr val="black"/>
              </a:solidFill>
              <a:latin typeface="Calibri"/>
            </a:endParaRPr>
          </a:p>
        </p:txBody>
      </p:sp>
      <p:sp>
        <p:nvSpPr>
          <p:cNvPr id="8" name="TextBox 7"/>
          <p:cNvSpPr txBox="1"/>
          <p:nvPr/>
        </p:nvSpPr>
        <p:spPr>
          <a:xfrm>
            <a:off x="3886200" y="2399791"/>
            <a:ext cx="3924300" cy="523220"/>
          </a:xfrm>
          <a:prstGeom prst="rect">
            <a:avLst/>
          </a:prstGeom>
          <a:solidFill>
            <a:schemeClr val="accent1">
              <a:lumMod val="40000"/>
              <a:lumOff val="60000"/>
            </a:schemeClr>
          </a:solidFill>
        </p:spPr>
        <p:txBody>
          <a:bodyPr wrap="square" rtlCol="0">
            <a:spAutoFit/>
          </a:bodyPr>
          <a:lstStyle/>
          <a:p>
            <a:pPr algn="ctr" fontAlgn="auto">
              <a:spcBef>
                <a:spcPts val="0"/>
              </a:spcBef>
              <a:spcAft>
                <a:spcPts val="0"/>
              </a:spcAft>
            </a:pPr>
            <a:r>
              <a:rPr lang="en-US" b="1" dirty="0" smtClean="0">
                <a:solidFill>
                  <a:srgbClr val="002060"/>
                </a:solidFill>
                <a:effectLst>
                  <a:outerShdw blurRad="38100" dist="38100" dir="2700000" algn="tl">
                    <a:srgbClr val="000000">
                      <a:alpha val="43137"/>
                    </a:srgbClr>
                  </a:outerShdw>
                </a:effectLst>
                <a:latin typeface="Calibri"/>
              </a:rPr>
              <a:t>At-Risk </a:t>
            </a:r>
            <a:r>
              <a:rPr lang="en-US" b="1" i="1" u="sng" dirty="0" smtClean="0">
                <a:solidFill>
                  <a:srgbClr val="002060"/>
                </a:solidFill>
                <a:latin typeface="Calibri"/>
              </a:rPr>
              <a:t>or</a:t>
            </a:r>
            <a:r>
              <a:rPr lang="en-US" b="1" dirty="0" smtClean="0">
                <a:solidFill>
                  <a:srgbClr val="002060"/>
                </a:solidFill>
                <a:effectLst>
                  <a:outerShdw blurRad="38100" dist="38100" dir="2700000" algn="tl">
                    <a:srgbClr val="000000">
                      <a:alpha val="43137"/>
                    </a:srgbClr>
                  </a:outerShdw>
                </a:effectLst>
                <a:latin typeface="Calibri"/>
              </a:rPr>
              <a:t> Malnourished</a:t>
            </a:r>
            <a:endParaRPr lang="en-US" b="1" dirty="0">
              <a:solidFill>
                <a:srgbClr val="002060"/>
              </a:solidFill>
              <a:effectLst>
                <a:outerShdw blurRad="38100" dist="38100" dir="2700000" algn="tl">
                  <a:srgbClr val="000000">
                    <a:alpha val="43137"/>
                  </a:srgbClr>
                </a:outerShdw>
              </a:effectLst>
              <a:latin typeface="Calibri"/>
            </a:endParaRPr>
          </a:p>
        </p:txBody>
      </p:sp>
      <p:sp>
        <p:nvSpPr>
          <p:cNvPr id="9" name="TextBox 8"/>
          <p:cNvSpPr txBox="1"/>
          <p:nvPr/>
        </p:nvSpPr>
        <p:spPr>
          <a:xfrm>
            <a:off x="4191000" y="3352800"/>
            <a:ext cx="3429000" cy="523220"/>
          </a:xfrm>
          <a:prstGeom prst="rect">
            <a:avLst/>
          </a:prstGeom>
          <a:solidFill>
            <a:schemeClr val="accent4">
              <a:lumMod val="50000"/>
            </a:schemeClr>
          </a:solidFill>
        </p:spPr>
        <p:txBody>
          <a:bodyPr wrap="square" rtlCol="0">
            <a:spAutoFit/>
          </a:bodyPr>
          <a:lstStyle/>
          <a:p>
            <a:pPr algn="ctr" fontAlgn="auto">
              <a:spcBef>
                <a:spcPts val="0"/>
              </a:spcBef>
              <a:spcAft>
                <a:spcPts val="0"/>
              </a:spcAft>
            </a:pPr>
            <a:r>
              <a:rPr lang="en-US" b="1" dirty="0" smtClean="0">
                <a:solidFill>
                  <a:prstClr val="white"/>
                </a:solidFill>
                <a:latin typeface="Calibri"/>
              </a:rPr>
              <a:t>Nutrition Assessment</a:t>
            </a:r>
            <a:endParaRPr lang="en-US" b="1" dirty="0">
              <a:solidFill>
                <a:prstClr val="white"/>
              </a:solidFill>
              <a:latin typeface="Calibri"/>
            </a:endParaRPr>
          </a:p>
        </p:txBody>
      </p:sp>
      <p:sp>
        <p:nvSpPr>
          <p:cNvPr id="10" name="TextBox 9"/>
          <p:cNvSpPr txBox="1"/>
          <p:nvPr/>
        </p:nvSpPr>
        <p:spPr>
          <a:xfrm>
            <a:off x="4332902" y="5154178"/>
            <a:ext cx="3085785" cy="461665"/>
          </a:xfrm>
          <a:prstGeom prst="rect">
            <a:avLst/>
          </a:prstGeom>
          <a:noFill/>
          <a:ln w="50800">
            <a:solidFill>
              <a:srgbClr val="92D050"/>
            </a:solidFill>
          </a:ln>
        </p:spPr>
        <p:txBody>
          <a:bodyPr wrap="square" rtlCol="0">
            <a:spAutoFit/>
          </a:bodyPr>
          <a:lstStyle/>
          <a:p>
            <a:pPr algn="ctr" fontAlgn="auto">
              <a:spcBef>
                <a:spcPts val="0"/>
              </a:spcBef>
              <a:spcAft>
                <a:spcPts val="0"/>
              </a:spcAft>
            </a:pPr>
            <a:r>
              <a:rPr lang="en-US" sz="2400" b="1" dirty="0" smtClean="0">
                <a:solidFill>
                  <a:prstClr val="black"/>
                </a:solidFill>
                <a:latin typeface="Calibri"/>
              </a:rPr>
              <a:t>Nutrition Intervention</a:t>
            </a:r>
            <a:endParaRPr lang="en-US" sz="2400" b="1" dirty="0">
              <a:solidFill>
                <a:prstClr val="black"/>
              </a:solidFill>
              <a:latin typeface="Calibri"/>
            </a:endParaRPr>
          </a:p>
        </p:txBody>
      </p:sp>
      <p:sp>
        <p:nvSpPr>
          <p:cNvPr id="11" name="TextBox 10"/>
          <p:cNvSpPr txBox="1"/>
          <p:nvPr/>
        </p:nvSpPr>
        <p:spPr>
          <a:xfrm>
            <a:off x="4800600" y="6015335"/>
            <a:ext cx="2209800" cy="461665"/>
          </a:xfrm>
          <a:prstGeom prst="rect">
            <a:avLst/>
          </a:prstGeom>
          <a:noFill/>
          <a:ln w="50800">
            <a:solidFill>
              <a:srgbClr val="92D050"/>
            </a:solidFill>
          </a:ln>
        </p:spPr>
        <p:txBody>
          <a:bodyPr wrap="square" rtlCol="0">
            <a:spAutoFit/>
          </a:bodyPr>
          <a:lstStyle/>
          <a:p>
            <a:pPr algn="ctr" fontAlgn="auto">
              <a:spcBef>
                <a:spcPts val="0"/>
              </a:spcBef>
              <a:spcAft>
                <a:spcPts val="0"/>
              </a:spcAft>
            </a:pPr>
            <a:r>
              <a:rPr lang="en-US" sz="2400" b="1" dirty="0" smtClean="0">
                <a:solidFill>
                  <a:prstClr val="black"/>
                </a:solidFill>
                <a:latin typeface="Calibri"/>
              </a:rPr>
              <a:t>Reassessment</a:t>
            </a:r>
            <a:endParaRPr lang="en-US" sz="2400" b="1" dirty="0">
              <a:solidFill>
                <a:prstClr val="black"/>
              </a:solidFill>
              <a:latin typeface="Calibri"/>
            </a:endParaRPr>
          </a:p>
        </p:txBody>
      </p:sp>
      <p:sp>
        <p:nvSpPr>
          <p:cNvPr id="12" name="Down Arrow 11"/>
          <p:cNvSpPr/>
          <p:nvPr/>
        </p:nvSpPr>
        <p:spPr>
          <a:xfrm>
            <a:off x="7848600" y="3451093"/>
            <a:ext cx="1295400" cy="2641758"/>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fontAlgn="auto">
              <a:lnSpc>
                <a:spcPct val="70000"/>
              </a:lnSpc>
              <a:spcBef>
                <a:spcPts val="0"/>
              </a:spcBef>
              <a:spcAft>
                <a:spcPts val="0"/>
              </a:spcAft>
            </a:pPr>
            <a:r>
              <a:rPr lang="en-US" b="1" dirty="0" smtClean="0">
                <a:solidFill>
                  <a:prstClr val="white"/>
                </a:solidFill>
              </a:rPr>
              <a:t>Nutrition Monitoring</a:t>
            </a:r>
            <a:endParaRPr lang="en-US" b="1" dirty="0">
              <a:solidFill>
                <a:prstClr val="white"/>
              </a:solidFill>
            </a:endParaRPr>
          </a:p>
        </p:txBody>
      </p:sp>
      <p:cxnSp>
        <p:nvCxnSpPr>
          <p:cNvPr id="14" name="Straight Connector 13"/>
          <p:cNvCxnSpPr>
            <a:stCxn id="4" idx="2"/>
          </p:cNvCxnSpPr>
          <p:nvPr/>
        </p:nvCxnSpPr>
        <p:spPr>
          <a:xfrm>
            <a:off x="4305300" y="1205872"/>
            <a:ext cx="0" cy="619780"/>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362200" y="1825652"/>
            <a:ext cx="198120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305300" y="1825652"/>
            <a:ext cx="158115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6" idx="2"/>
          </p:cNvCxnSpPr>
          <p:nvPr/>
        </p:nvCxnSpPr>
        <p:spPr>
          <a:xfrm>
            <a:off x="2324100" y="2938509"/>
            <a:ext cx="0" cy="61978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875794" y="2819400"/>
            <a:ext cx="10656" cy="4873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886450" y="4676001"/>
            <a:ext cx="0" cy="429399"/>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886450" y="5637716"/>
            <a:ext cx="0" cy="45828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17902" y="6410980"/>
            <a:ext cx="8397498" cy="523220"/>
          </a:xfrm>
          <a:prstGeom prst="rect">
            <a:avLst/>
          </a:prstGeom>
          <a:noFill/>
        </p:spPr>
        <p:txBody>
          <a:bodyPr wrap="square" rtlCol="0">
            <a:spAutoFit/>
          </a:bodyPr>
          <a:lstStyle/>
          <a:p>
            <a:pPr algn="r" fontAlgn="auto">
              <a:spcBef>
                <a:spcPts val="0"/>
              </a:spcBef>
              <a:spcAft>
                <a:spcPts val="0"/>
              </a:spcAft>
            </a:pPr>
            <a:r>
              <a:rPr lang="en-US" sz="1400" dirty="0" smtClean="0">
                <a:solidFill>
                  <a:prstClr val="black"/>
                </a:solidFill>
                <a:latin typeface="Calibri"/>
              </a:rPr>
              <a:t>Adapted from Clinical Pathways and Algorithms for Delivery of Parenteral and Enteral Nutrition Support in Adults. </a:t>
            </a:r>
            <a:br>
              <a:rPr lang="en-US" sz="1400" dirty="0" smtClean="0">
                <a:solidFill>
                  <a:prstClr val="black"/>
                </a:solidFill>
                <a:latin typeface="Calibri"/>
              </a:rPr>
            </a:br>
            <a:r>
              <a:rPr lang="en-US" sz="1400" dirty="0" smtClean="0">
                <a:solidFill>
                  <a:prstClr val="black"/>
                </a:solidFill>
                <a:latin typeface="Calibri"/>
              </a:rPr>
              <a:t>ASPEN; 1984:4.</a:t>
            </a:r>
            <a:endParaRPr lang="en-US" sz="1400" dirty="0">
              <a:solidFill>
                <a:prstClr val="black"/>
              </a:solidFill>
              <a:latin typeface="Calibri"/>
            </a:endParaRPr>
          </a:p>
        </p:txBody>
      </p:sp>
      <p:sp>
        <p:nvSpPr>
          <p:cNvPr id="3" name="Oval 2"/>
          <p:cNvSpPr/>
          <p:nvPr/>
        </p:nvSpPr>
        <p:spPr>
          <a:xfrm>
            <a:off x="4062564" y="3284419"/>
            <a:ext cx="3717455" cy="65998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srgbClr val="FF0066"/>
              </a:solidFill>
            </a:endParaRPr>
          </a:p>
        </p:txBody>
      </p:sp>
      <p:cxnSp>
        <p:nvCxnSpPr>
          <p:cNvPr id="25" name="Straight Arrow Connector 24"/>
          <p:cNvCxnSpPr/>
          <p:nvPr/>
        </p:nvCxnSpPr>
        <p:spPr>
          <a:xfrm flipH="1" flipV="1">
            <a:off x="2667000" y="2923011"/>
            <a:ext cx="1524000" cy="528082"/>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962400" y="4182130"/>
            <a:ext cx="3924300" cy="523220"/>
          </a:xfrm>
          <a:prstGeom prst="rect">
            <a:avLst/>
          </a:prstGeom>
          <a:solidFill>
            <a:schemeClr val="accent1">
              <a:lumMod val="40000"/>
              <a:lumOff val="60000"/>
            </a:schemeClr>
          </a:solidFill>
        </p:spPr>
        <p:txBody>
          <a:bodyPr wrap="square" rtlCol="0">
            <a:spAutoFit/>
          </a:bodyPr>
          <a:lstStyle/>
          <a:p>
            <a:pPr algn="ctr" fontAlgn="auto">
              <a:spcBef>
                <a:spcPts val="0"/>
              </a:spcBef>
              <a:spcAft>
                <a:spcPts val="0"/>
              </a:spcAft>
            </a:pPr>
            <a:r>
              <a:rPr lang="en-US" b="1" dirty="0" smtClean="0">
                <a:solidFill>
                  <a:srgbClr val="002060"/>
                </a:solidFill>
                <a:effectLst>
                  <a:outerShdw blurRad="38100" dist="38100" dir="2700000" algn="tl">
                    <a:srgbClr val="000000">
                      <a:alpha val="43137"/>
                    </a:srgbClr>
                  </a:outerShdw>
                </a:effectLst>
                <a:latin typeface="Calibri"/>
              </a:rPr>
              <a:t>At-Risk </a:t>
            </a:r>
            <a:r>
              <a:rPr lang="en-US" b="1" i="1" u="sng" dirty="0" smtClean="0">
                <a:solidFill>
                  <a:srgbClr val="002060"/>
                </a:solidFill>
                <a:latin typeface="Calibri"/>
              </a:rPr>
              <a:t>or</a:t>
            </a:r>
            <a:r>
              <a:rPr lang="en-US" b="1" dirty="0" smtClean="0">
                <a:solidFill>
                  <a:srgbClr val="002060"/>
                </a:solidFill>
                <a:effectLst>
                  <a:outerShdw blurRad="38100" dist="38100" dir="2700000" algn="tl">
                    <a:srgbClr val="000000">
                      <a:alpha val="43137"/>
                    </a:srgbClr>
                  </a:outerShdw>
                </a:effectLst>
                <a:latin typeface="Calibri"/>
              </a:rPr>
              <a:t> Malnourished</a:t>
            </a:r>
            <a:endParaRPr lang="en-US" b="1" dirty="0">
              <a:solidFill>
                <a:srgbClr val="002060"/>
              </a:solidFill>
              <a:effectLst>
                <a:outerShdw blurRad="38100" dist="38100" dir="2700000" algn="tl">
                  <a:srgbClr val="000000">
                    <a:alpha val="43137"/>
                  </a:srgbClr>
                </a:outerShdw>
              </a:effectLst>
              <a:latin typeface="Calibri"/>
            </a:endParaRPr>
          </a:p>
        </p:txBody>
      </p:sp>
      <p:cxnSp>
        <p:nvCxnSpPr>
          <p:cNvPr id="29" name="Straight Arrow Connector 28"/>
          <p:cNvCxnSpPr/>
          <p:nvPr/>
        </p:nvCxnSpPr>
        <p:spPr>
          <a:xfrm>
            <a:off x="5894844" y="3763946"/>
            <a:ext cx="10656" cy="4430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2405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66800" y="496336"/>
            <a:ext cx="7024744" cy="722864"/>
          </a:xfrm>
        </p:spPr>
        <p:txBody>
          <a:bodyPr>
            <a:noAutofit/>
          </a:bodyPr>
          <a:lstStyle/>
          <a:p>
            <a:pPr algn="ctr"/>
            <a:r>
              <a:rPr lang="en-US" sz="4800" b="1" dirty="0" smtClean="0">
                <a:latin typeface="+mn-lt"/>
              </a:rPr>
              <a:t>Nutritional Assessment</a:t>
            </a:r>
            <a:endParaRPr lang="en-US" sz="4800" b="1" dirty="0">
              <a:latin typeface="+mn-lt"/>
            </a:endParaRPr>
          </a:p>
        </p:txBody>
      </p:sp>
      <p:sp>
        <p:nvSpPr>
          <p:cNvPr id="4" name="Content Placeholder 3"/>
          <p:cNvSpPr>
            <a:spLocks noGrp="1"/>
          </p:cNvSpPr>
          <p:nvPr>
            <p:ph idx="1"/>
          </p:nvPr>
        </p:nvSpPr>
        <p:spPr>
          <a:xfrm>
            <a:off x="381000" y="1600200"/>
            <a:ext cx="8534400" cy="5029200"/>
          </a:xfrm>
        </p:spPr>
        <p:txBody>
          <a:bodyPr>
            <a:noAutofit/>
          </a:bodyPr>
          <a:lstStyle/>
          <a:p>
            <a:pPr>
              <a:lnSpc>
                <a:spcPct val="140000"/>
              </a:lnSpc>
            </a:pPr>
            <a:r>
              <a:rPr lang="en-US" sz="3000" dirty="0" smtClean="0"/>
              <a:t>A </a:t>
            </a:r>
            <a:r>
              <a:rPr lang="en-US" sz="3000" b="1" dirty="0" smtClean="0">
                <a:solidFill>
                  <a:srgbClr val="C00000"/>
                </a:solidFill>
              </a:rPr>
              <a:t>comprehensive evaluation </a:t>
            </a:r>
            <a:r>
              <a:rPr lang="en-US" sz="3000" dirty="0" smtClean="0"/>
              <a:t>carried out for defining nutrition status using medical, social, nutritional, and medication histories; physical examination; anthropometric data; and laboratory data </a:t>
            </a:r>
            <a:r>
              <a:rPr lang="en-US" sz="3000" baseline="30000" dirty="0" smtClean="0"/>
              <a:t>1</a:t>
            </a:r>
          </a:p>
          <a:p>
            <a:pPr>
              <a:lnSpc>
                <a:spcPct val="140000"/>
              </a:lnSpc>
            </a:pPr>
            <a:r>
              <a:rPr lang="en-US" sz="3000" dirty="0" smtClean="0"/>
              <a:t>Goal = To gather adequate information in which to make </a:t>
            </a:r>
            <a:r>
              <a:rPr lang="en-US" sz="3000" b="1" dirty="0" smtClean="0">
                <a:solidFill>
                  <a:srgbClr val="C00000"/>
                </a:solidFill>
              </a:rPr>
              <a:t>professional judgment about nutritional status</a:t>
            </a:r>
            <a:r>
              <a:rPr lang="en-US" sz="3000" dirty="0" smtClean="0">
                <a:solidFill>
                  <a:srgbClr val="C00000"/>
                </a:solidFill>
              </a:rPr>
              <a:t> </a:t>
            </a:r>
            <a:r>
              <a:rPr lang="en-US" sz="3000" baseline="30000" dirty="0" smtClean="0"/>
              <a:t>2,3</a:t>
            </a:r>
            <a:endParaRPr lang="en-US" sz="3000" baseline="30000" dirty="0"/>
          </a:p>
        </p:txBody>
      </p:sp>
      <p:sp>
        <p:nvSpPr>
          <p:cNvPr id="5" name="TextBox 4"/>
          <p:cNvSpPr txBox="1"/>
          <p:nvPr/>
        </p:nvSpPr>
        <p:spPr>
          <a:xfrm>
            <a:off x="4953000" y="6096000"/>
            <a:ext cx="3352800" cy="646331"/>
          </a:xfrm>
          <a:prstGeom prst="rect">
            <a:avLst/>
          </a:prstGeom>
          <a:noFill/>
        </p:spPr>
        <p:txBody>
          <a:bodyPr wrap="square" rtlCol="0">
            <a:spAutoFit/>
          </a:bodyPr>
          <a:lstStyle/>
          <a:p>
            <a:pPr algn="r"/>
            <a:r>
              <a:rPr lang="en-US" sz="1200" baseline="30000" dirty="0" smtClean="0">
                <a:latin typeface="+mn-lt"/>
              </a:rPr>
              <a:t>1</a:t>
            </a:r>
            <a:r>
              <a:rPr lang="en-US" sz="1200" dirty="0" smtClean="0">
                <a:latin typeface="+mn-lt"/>
              </a:rPr>
              <a:t> Krause’s, 2008.</a:t>
            </a:r>
          </a:p>
          <a:p>
            <a:pPr algn="r"/>
            <a:r>
              <a:rPr lang="en-US" sz="1200" baseline="30000" dirty="0" smtClean="0">
                <a:latin typeface="+mn-lt"/>
              </a:rPr>
              <a:t>2</a:t>
            </a:r>
            <a:r>
              <a:rPr lang="en-US" sz="1200" dirty="0" smtClean="0">
                <a:latin typeface="+mn-lt"/>
              </a:rPr>
              <a:t> ASPEN, 2002.</a:t>
            </a:r>
          </a:p>
          <a:p>
            <a:pPr algn="r"/>
            <a:r>
              <a:rPr lang="en-US" sz="1200" baseline="30000" dirty="0" smtClean="0">
                <a:latin typeface="+mn-lt"/>
              </a:rPr>
              <a:t>3</a:t>
            </a:r>
            <a:r>
              <a:rPr lang="en-US" sz="1200" dirty="0" smtClean="0">
                <a:latin typeface="+mn-lt"/>
              </a:rPr>
              <a:t> Lacey and Pritchett, 2003.</a:t>
            </a:r>
            <a:endParaRPr lang="en-US" sz="1200" dirty="0">
              <a:latin typeface="+mn-lt"/>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t>11</a:t>
            </a:fld>
            <a:endParaRPr lang="en-US"/>
          </a:p>
        </p:txBody>
      </p:sp>
    </p:spTree>
    <p:extLst>
      <p:ext uri="{BB962C8B-B14F-4D97-AF65-F5344CB8AC3E}">
        <p14:creationId xmlns:p14="http://schemas.microsoft.com/office/powerpoint/2010/main" val="25689601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219200"/>
            <a:ext cx="8305800" cy="5257800"/>
          </a:xfrm>
        </p:spPr>
        <p:txBody>
          <a:bodyPr>
            <a:noAutofit/>
          </a:bodyPr>
          <a:lstStyle/>
          <a:p>
            <a:pPr marL="624078" indent="-514350">
              <a:lnSpc>
                <a:spcPct val="200000"/>
              </a:lnSpc>
            </a:pPr>
            <a:r>
              <a:rPr lang="en-US" sz="3200" dirty="0" smtClean="0"/>
              <a:t>Review of nutrition </a:t>
            </a:r>
            <a:r>
              <a:rPr lang="en-US" sz="3200" b="1" dirty="0" smtClean="0">
                <a:solidFill>
                  <a:srgbClr val="3333CC"/>
                </a:solidFill>
              </a:rPr>
              <a:t>history</a:t>
            </a:r>
          </a:p>
          <a:p>
            <a:pPr marL="624078" indent="-514350">
              <a:lnSpc>
                <a:spcPct val="200000"/>
              </a:lnSpc>
            </a:pPr>
            <a:r>
              <a:rPr lang="en-US" sz="3200" dirty="0" smtClean="0"/>
              <a:t>Review of </a:t>
            </a:r>
            <a:r>
              <a:rPr lang="en-US" sz="3200" b="1" dirty="0" smtClean="0">
                <a:solidFill>
                  <a:srgbClr val="3333CC"/>
                </a:solidFill>
              </a:rPr>
              <a:t>clinical status</a:t>
            </a:r>
          </a:p>
          <a:p>
            <a:pPr marL="624078" indent="-514350">
              <a:lnSpc>
                <a:spcPct val="200000"/>
              </a:lnSpc>
            </a:pPr>
            <a:r>
              <a:rPr lang="en-US" sz="3200" dirty="0" smtClean="0"/>
              <a:t>Nutritionally focused </a:t>
            </a:r>
            <a:r>
              <a:rPr lang="en-US" sz="3200" b="1" dirty="0" smtClean="0">
                <a:solidFill>
                  <a:srgbClr val="3333CC"/>
                </a:solidFill>
              </a:rPr>
              <a:t>physical examination</a:t>
            </a:r>
          </a:p>
          <a:p>
            <a:pPr marL="624078" indent="-514350">
              <a:lnSpc>
                <a:spcPct val="200000"/>
              </a:lnSpc>
            </a:pPr>
            <a:r>
              <a:rPr lang="en-US" sz="3200" dirty="0" smtClean="0"/>
              <a:t>Evaluation of </a:t>
            </a:r>
            <a:r>
              <a:rPr lang="en-US" sz="3200" b="1" dirty="0" smtClean="0">
                <a:solidFill>
                  <a:srgbClr val="3333CC"/>
                </a:solidFill>
              </a:rPr>
              <a:t>anthropometric data</a:t>
            </a:r>
            <a:endParaRPr lang="en-US" sz="3200" dirty="0" smtClean="0">
              <a:solidFill>
                <a:srgbClr val="3333CC"/>
              </a:solidFill>
            </a:endParaRPr>
          </a:p>
          <a:p>
            <a:pPr marL="624078" indent="-514350">
              <a:lnSpc>
                <a:spcPct val="200000"/>
              </a:lnSpc>
            </a:pPr>
            <a:r>
              <a:rPr lang="en-US" sz="3200" b="1" dirty="0">
                <a:solidFill>
                  <a:srgbClr val="3333CC"/>
                </a:solidFill>
              </a:rPr>
              <a:t>B</a:t>
            </a:r>
            <a:r>
              <a:rPr lang="en-US" sz="3200" b="1" dirty="0" smtClean="0">
                <a:solidFill>
                  <a:srgbClr val="3333CC"/>
                </a:solidFill>
              </a:rPr>
              <a:t>iochem</a:t>
            </a:r>
            <a:r>
              <a:rPr lang="en-US" sz="3200" dirty="0" smtClean="0"/>
              <a:t>ical indices of nutrition status</a:t>
            </a:r>
            <a:endParaRPr lang="en-US" sz="3200" dirty="0"/>
          </a:p>
        </p:txBody>
      </p:sp>
      <p:sp>
        <p:nvSpPr>
          <p:cNvPr id="3" name="Title 2"/>
          <p:cNvSpPr>
            <a:spLocks noGrp="1"/>
          </p:cNvSpPr>
          <p:nvPr>
            <p:ph type="title"/>
          </p:nvPr>
        </p:nvSpPr>
        <p:spPr>
          <a:xfrm>
            <a:off x="457200" y="152400"/>
            <a:ext cx="8229600" cy="1143000"/>
          </a:xfrm>
        </p:spPr>
        <p:txBody>
          <a:bodyPr>
            <a:normAutofit/>
          </a:bodyPr>
          <a:lstStyle/>
          <a:p>
            <a:pPr algn="ctr"/>
            <a:r>
              <a:rPr lang="en-US" sz="4800" b="1" dirty="0" smtClean="0">
                <a:latin typeface="+mn-lt"/>
              </a:rPr>
              <a:t>Nutritional Assessment</a:t>
            </a:r>
            <a:endParaRPr lang="en-US" sz="4800" b="1" dirty="0">
              <a:latin typeface="+mn-lt"/>
            </a:endParaRPr>
          </a:p>
        </p:txBody>
      </p:sp>
      <p:sp>
        <p:nvSpPr>
          <p:cNvPr id="5" name="Slide Number Placeholder 4"/>
          <p:cNvSpPr>
            <a:spLocks noGrp="1"/>
          </p:cNvSpPr>
          <p:nvPr>
            <p:ph type="sldNum" sz="quarter" idx="12"/>
          </p:nvPr>
        </p:nvSpPr>
        <p:spPr/>
        <p:txBody>
          <a:bodyPr/>
          <a:lstStyle/>
          <a:p>
            <a:fld id="{3F7EC1BB-3B74-414E-AEF6-730223DEF44C}" type="slidenum">
              <a:rPr lang="en-US" smtClean="0"/>
              <a:t>12</a:t>
            </a:fld>
            <a:endParaRPr lang="en-US"/>
          </a:p>
        </p:txBody>
      </p:sp>
    </p:spTree>
    <p:extLst>
      <p:ext uri="{BB962C8B-B14F-4D97-AF65-F5344CB8AC3E}">
        <p14:creationId xmlns:p14="http://schemas.microsoft.com/office/powerpoint/2010/main" val="38634031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81000"/>
            <a:ext cx="7886700" cy="905377"/>
          </a:xfrm>
        </p:spPr>
        <p:txBody>
          <a:bodyPr>
            <a:normAutofit/>
          </a:bodyPr>
          <a:lstStyle/>
          <a:p>
            <a:pPr algn="ctr" eaLnBrk="1" fontAlgn="auto" hangingPunct="1">
              <a:spcAft>
                <a:spcPts val="0"/>
              </a:spcAft>
              <a:defRPr/>
            </a:pPr>
            <a:r>
              <a:rPr lang="en-US" sz="4800" b="1" dirty="0" smtClean="0">
                <a:latin typeface="+mn-lt"/>
              </a:rPr>
              <a:t>Physical Examination</a:t>
            </a:r>
            <a:endParaRPr lang="th-TH" sz="4800" b="1" dirty="0">
              <a:latin typeface="+mn-lt"/>
            </a:endParaRPr>
          </a:p>
        </p:txBody>
      </p:sp>
      <p:sp>
        <p:nvSpPr>
          <p:cNvPr id="13315" name="Content Placeholder 2"/>
          <p:cNvSpPr>
            <a:spLocks noGrp="1"/>
          </p:cNvSpPr>
          <p:nvPr>
            <p:ph idx="1"/>
          </p:nvPr>
        </p:nvSpPr>
        <p:spPr>
          <a:xfrm>
            <a:off x="304800" y="1371600"/>
            <a:ext cx="8686800" cy="5105401"/>
          </a:xfrm>
        </p:spPr>
        <p:txBody>
          <a:bodyPr/>
          <a:lstStyle/>
          <a:p>
            <a:pPr eaLnBrk="1" hangingPunct="1">
              <a:lnSpc>
                <a:spcPct val="114000"/>
              </a:lnSpc>
            </a:pPr>
            <a:r>
              <a:rPr lang="en-US" altLang="th-TH" sz="2800" b="1" dirty="0" smtClean="0"/>
              <a:t>Vital signs:</a:t>
            </a:r>
          </a:p>
          <a:p>
            <a:pPr eaLnBrk="1" hangingPunct="1">
              <a:lnSpc>
                <a:spcPct val="114000"/>
              </a:lnSpc>
              <a:spcAft>
                <a:spcPts val="1000"/>
              </a:spcAft>
              <a:buFont typeface="Wingdings 2" pitchFamily="18" charset="2"/>
              <a:buNone/>
            </a:pPr>
            <a:r>
              <a:rPr lang="en-US" altLang="th-TH" sz="2800" dirty="0" smtClean="0"/>
              <a:t>	BT 36.0 </a:t>
            </a:r>
            <a:r>
              <a:rPr lang="th-TH" altLang="th-TH" sz="2800" dirty="0" smtClean="0">
                <a:ea typeface="Arial Unicode MS" pitchFamily="34" charset="-128"/>
                <a:cs typeface="Arial Unicode MS" pitchFamily="34" charset="-128"/>
              </a:rPr>
              <a:t>°</a:t>
            </a:r>
            <a:r>
              <a:rPr lang="en-US" altLang="th-TH" sz="2800" dirty="0" smtClean="0"/>
              <a:t>C, HR 100 /min, RR 26 /min, BP 120/80 mmHg</a:t>
            </a:r>
          </a:p>
          <a:p>
            <a:pPr eaLnBrk="1" hangingPunct="1">
              <a:lnSpc>
                <a:spcPct val="114000"/>
              </a:lnSpc>
              <a:spcAft>
                <a:spcPts val="1000"/>
              </a:spcAft>
            </a:pPr>
            <a:r>
              <a:rPr lang="en-US" altLang="th-TH" sz="2800" dirty="0" smtClean="0"/>
              <a:t>Height 170 cm, Weight 38 kg, </a:t>
            </a:r>
            <a:r>
              <a:rPr lang="en-US" altLang="th-TH" sz="2800" b="1" dirty="0" smtClean="0">
                <a:solidFill>
                  <a:srgbClr val="C00000"/>
                </a:solidFill>
              </a:rPr>
              <a:t>BMI = 13.14 kg/m</a:t>
            </a:r>
            <a:r>
              <a:rPr lang="en-US" altLang="th-TH" sz="2800" b="1" baseline="30000" dirty="0" smtClean="0">
                <a:solidFill>
                  <a:srgbClr val="C00000"/>
                </a:solidFill>
              </a:rPr>
              <a:t>2</a:t>
            </a:r>
          </a:p>
          <a:p>
            <a:pPr eaLnBrk="1" hangingPunct="1">
              <a:lnSpc>
                <a:spcPct val="114000"/>
              </a:lnSpc>
              <a:spcAft>
                <a:spcPts val="1000"/>
              </a:spcAft>
            </a:pPr>
            <a:r>
              <a:rPr lang="en-US" altLang="th-TH" sz="2800" b="1" dirty="0" smtClean="0"/>
              <a:t>GA :</a:t>
            </a:r>
            <a:r>
              <a:rPr lang="en-US" altLang="th-TH" sz="2800" dirty="0" smtClean="0"/>
              <a:t> </a:t>
            </a:r>
            <a:r>
              <a:rPr lang="en-US" altLang="th-TH" sz="2800" dirty="0"/>
              <a:t>a</a:t>
            </a:r>
            <a:r>
              <a:rPr lang="en-US" altLang="th-TH" sz="2800" dirty="0" smtClean="0"/>
              <a:t>n elderly Thai man, good consciousness, poor skin turgor, moderately pale, marked jaundice,</a:t>
            </a:r>
            <a:r>
              <a:rPr lang="en-US" altLang="th-TH" sz="2800" dirty="0" smtClean="0">
                <a:solidFill>
                  <a:srgbClr val="3333CC"/>
                </a:solidFill>
              </a:rPr>
              <a:t> </a:t>
            </a:r>
            <a:r>
              <a:rPr lang="en-US" altLang="th-TH" sz="2800" b="1" dirty="0" smtClean="0">
                <a:solidFill>
                  <a:srgbClr val="C00000"/>
                </a:solidFill>
              </a:rPr>
              <a:t>cachexia, generalized loss of subcutaneous fat and muscles</a:t>
            </a:r>
          </a:p>
          <a:p>
            <a:pPr eaLnBrk="1" hangingPunct="1">
              <a:lnSpc>
                <a:spcPct val="114000"/>
              </a:lnSpc>
            </a:pPr>
            <a:r>
              <a:rPr lang="en-US" altLang="th-TH" sz="2800" b="1" dirty="0" smtClean="0"/>
              <a:t>HEENT</a:t>
            </a:r>
            <a:r>
              <a:rPr lang="en-US" altLang="th-TH" sz="2800" dirty="0"/>
              <a:t>:</a:t>
            </a:r>
            <a:r>
              <a:rPr lang="en-US" altLang="th-TH" sz="2800" dirty="0" smtClean="0"/>
              <a:t> dry lips and oral mucosa, </a:t>
            </a:r>
            <a:r>
              <a:rPr lang="en-US" altLang="th-TH" sz="2800" b="1" dirty="0" smtClean="0">
                <a:solidFill>
                  <a:srgbClr val="C00000"/>
                </a:solidFill>
              </a:rPr>
              <a:t>loss of temporal fat pad</a:t>
            </a:r>
            <a:r>
              <a:rPr lang="en-US" altLang="th-TH" sz="2800" dirty="0" smtClean="0"/>
              <a:t>, glossitis, easy hair </a:t>
            </a:r>
            <a:r>
              <a:rPr lang="en-US" altLang="th-TH" sz="2800" dirty="0" err="1" smtClean="0"/>
              <a:t>pluckability</a:t>
            </a:r>
            <a:r>
              <a:rPr lang="en-US" altLang="th-TH" sz="2800" dirty="0"/>
              <a:t> </a:t>
            </a:r>
            <a:r>
              <a:rPr lang="en-US" altLang="th-TH" sz="2800" dirty="0" smtClean="0"/>
              <a:t>test- positive</a:t>
            </a:r>
            <a:endParaRPr lang="th-TH" altLang="th-TH" sz="28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458200" cy="5486400"/>
          </a:xfrm>
        </p:spPr>
        <p:txBody>
          <a:bodyPr rtlCol="0">
            <a:noAutofit/>
          </a:bodyPr>
          <a:lstStyle/>
          <a:p>
            <a:pPr marL="438912" indent="-320040" eaLnBrk="1" fontAlgn="auto" hangingPunct="1">
              <a:lnSpc>
                <a:spcPct val="120000"/>
              </a:lnSpc>
              <a:spcBef>
                <a:spcPts val="0"/>
              </a:spcBef>
              <a:spcAft>
                <a:spcPts val="1000"/>
              </a:spcAft>
              <a:buFont typeface="Wingdings 2"/>
              <a:buChar char=""/>
              <a:defRPr/>
            </a:pPr>
            <a:r>
              <a:rPr lang="en-US" sz="2800" b="1" dirty="0" smtClean="0"/>
              <a:t>CVS:</a:t>
            </a:r>
            <a:r>
              <a:rPr lang="en-US" sz="2800" dirty="0" smtClean="0"/>
              <a:t> pulse full and regular, no heaving, no thrill, normal S1S2, no murmur</a:t>
            </a:r>
          </a:p>
          <a:p>
            <a:pPr marL="438912" indent="-320040" eaLnBrk="1" fontAlgn="auto" hangingPunct="1">
              <a:lnSpc>
                <a:spcPct val="120000"/>
              </a:lnSpc>
              <a:spcBef>
                <a:spcPts val="0"/>
              </a:spcBef>
              <a:spcAft>
                <a:spcPts val="1000"/>
              </a:spcAft>
              <a:buFont typeface="Wingdings 2"/>
              <a:buChar char=""/>
              <a:defRPr/>
            </a:pPr>
            <a:r>
              <a:rPr lang="en-US" sz="2800" b="1" dirty="0" smtClean="0"/>
              <a:t>Lungs:</a:t>
            </a:r>
            <a:r>
              <a:rPr lang="en-US" sz="2800" dirty="0" smtClean="0"/>
              <a:t> equal breath sounds, no adventitious sound</a:t>
            </a:r>
          </a:p>
          <a:p>
            <a:pPr marL="438912" indent="-320040" eaLnBrk="1" fontAlgn="auto" hangingPunct="1">
              <a:lnSpc>
                <a:spcPct val="120000"/>
              </a:lnSpc>
              <a:spcBef>
                <a:spcPts val="0"/>
              </a:spcBef>
              <a:spcAft>
                <a:spcPts val="0"/>
              </a:spcAft>
              <a:buFont typeface="Wingdings 2"/>
              <a:buChar char=""/>
              <a:defRPr/>
            </a:pPr>
            <a:r>
              <a:rPr lang="en-US" sz="2800" b="1" dirty="0" smtClean="0"/>
              <a:t>Abdomen : </a:t>
            </a:r>
            <a:r>
              <a:rPr lang="en-US" sz="2800" dirty="0"/>
              <a:t>n</a:t>
            </a:r>
            <a:r>
              <a:rPr lang="en-US" sz="2800" dirty="0" smtClean="0"/>
              <a:t>o </a:t>
            </a:r>
            <a:r>
              <a:rPr lang="en-US" sz="2800" dirty="0"/>
              <a:t>surgical scar</a:t>
            </a:r>
            <a:r>
              <a:rPr lang="en-US" sz="2800" dirty="0" smtClean="0"/>
              <a:t>, mild distension, </a:t>
            </a:r>
            <a:r>
              <a:rPr lang="en-US" sz="2800" dirty="0"/>
              <a:t/>
            </a:r>
            <a:br>
              <a:rPr lang="en-US" sz="2800" dirty="0"/>
            </a:br>
            <a:r>
              <a:rPr lang="en-US" sz="2800" dirty="0" smtClean="0"/>
              <a:t>no </a:t>
            </a:r>
            <a:r>
              <a:rPr lang="en-US" sz="2800" dirty="0"/>
              <a:t>superficial vein dilatation</a:t>
            </a:r>
            <a:r>
              <a:rPr lang="en-US" sz="2800" dirty="0" smtClean="0"/>
              <a:t>, normal </a:t>
            </a:r>
            <a:r>
              <a:rPr lang="en-US" sz="2800" dirty="0"/>
              <a:t>bowel sound</a:t>
            </a:r>
            <a:r>
              <a:rPr lang="en-US" sz="2800" dirty="0" smtClean="0"/>
              <a:t>, soft, not </a:t>
            </a:r>
            <a:r>
              <a:rPr lang="en-US" sz="2800" dirty="0"/>
              <a:t>tender</a:t>
            </a:r>
            <a:r>
              <a:rPr lang="en-US" sz="2800" dirty="0" smtClean="0"/>
              <a:t>, no mass, no fluid thrill, no shifting of dullness</a:t>
            </a:r>
          </a:p>
          <a:p>
            <a:pPr marL="438912" indent="-320040" eaLnBrk="1" fontAlgn="auto" hangingPunct="1">
              <a:lnSpc>
                <a:spcPct val="120000"/>
              </a:lnSpc>
              <a:spcBef>
                <a:spcPts val="0"/>
              </a:spcBef>
              <a:spcAft>
                <a:spcPts val="0"/>
              </a:spcAft>
              <a:buFont typeface="Wingdings 2"/>
              <a:buChar char=""/>
              <a:defRPr/>
            </a:pPr>
            <a:r>
              <a:rPr lang="en-US" sz="2800" b="1" dirty="0" smtClean="0"/>
              <a:t>Neuro</a:t>
            </a:r>
            <a:r>
              <a:rPr lang="en-US" sz="2800" dirty="0" smtClean="0"/>
              <a:t>: intact, </a:t>
            </a:r>
            <a:r>
              <a:rPr lang="en-US" sz="2800" b="1" dirty="0" smtClean="0">
                <a:solidFill>
                  <a:srgbClr val="C00000"/>
                </a:solidFill>
              </a:rPr>
              <a:t>motor power grade III- all</a:t>
            </a:r>
          </a:p>
          <a:p>
            <a:pPr marL="438912" indent="-320040" eaLnBrk="1" fontAlgn="auto" hangingPunct="1">
              <a:lnSpc>
                <a:spcPct val="120000"/>
              </a:lnSpc>
              <a:spcBef>
                <a:spcPts val="0"/>
              </a:spcBef>
              <a:spcAft>
                <a:spcPts val="0"/>
              </a:spcAft>
              <a:buFont typeface="Wingdings 2"/>
              <a:buChar char=""/>
              <a:defRPr/>
            </a:pPr>
            <a:r>
              <a:rPr lang="en-US" sz="2800" dirty="0" smtClean="0"/>
              <a:t>No superficial lymphadenopathy</a:t>
            </a:r>
          </a:p>
          <a:p>
            <a:pPr marL="438912" indent="-320040" eaLnBrk="1" fontAlgn="auto" hangingPunct="1">
              <a:lnSpc>
                <a:spcPct val="120000"/>
              </a:lnSpc>
              <a:spcBef>
                <a:spcPts val="0"/>
              </a:spcBef>
              <a:spcAft>
                <a:spcPts val="0"/>
              </a:spcAft>
              <a:buFont typeface="Wingdings 2"/>
              <a:buChar char=""/>
              <a:defRPr/>
            </a:pPr>
            <a:r>
              <a:rPr lang="en-US" sz="2800" dirty="0" smtClean="0"/>
              <a:t>No pressure ulcers</a:t>
            </a:r>
            <a:endParaRPr lang="en-US" sz="2800" dirty="0"/>
          </a:p>
        </p:txBody>
      </p:sp>
      <p:sp>
        <p:nvSpPr>
          <p:cNvPr id="6" name="Title 1"/>
          <p:cNvSpPr>
            <a:spLocks noGrp="1"/>
          </p:cNvSpPr>
          <p:nvPr>
            <p:ph type="title"/>
          </p:nvPr>
        </p:nvSpPr>
        <p:spPr>
          <a:xfrm>
            <a:off x="628650" y="161423"/>
            <a:ext cx="7886700" cy="905377"/>
          </a:xfrm>
        </p:spPr>
        <p:txBody>
          <a:bodyPr>
            <a:normAutofit/>
          </a:bodyPr>
          <a:lstStyle/>
          <a:p>
            <a:pPr algn="ctr" eaLnBrk="1" fontAlgn="auto" hangingPunct="1">
              <a:spcAft>
                <a:spcPts val="0"/>
              </a:spcAft>
              <a:defRPr/>
            </a:pPr>
            <a:r>
              <a:rPr lang="en-US" sz="4800" b="1" dirty="0" smtClean="0">
                <a:latin typeface="+mn-lt"/>
              </a:rPr>
              <a:t>Physical Examination</a:t>
            </a:r>
            <a:endParaRPr lang="th-TH" sz="4800" b="1" dirty="0">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219200"/>
            <a:ext cx="8305800" cy="5257800"/>
          </a:xfrm>
        </p:spPr>
        <p:txBody>
          <a:bodyPr>
            <a:noAutofit/>
          </a:bodyPr>
          <a:lstStyle/>
          <a:p>
            <a:pPr marL="624078" indent="-514350">
              <a:lnSpc>
                <a:spcPct val="200000"/>
              </a:lnSpc>
            </a:pPr>
            <a:r>
              <a:rPr lang="en-US" sz="3200" dirty="0" smtClean="0">
                <a:solidFill>
                  <a:schemeClr val="bg1">
                    <a:lumMod val="85000"/>
                  </a:schemeClr>
                </a:solidFill>
              </a:rPr>
              <a:t>Review of nutrition </a:t>
            </a:r>
            <a:r>
              <a:rPr lang="en-US" sz="3200" b="1" dirty="0" smtClean="0">
                <a:solidFill>
                  <a:schemeClr val="bg1">
                    <a:lumMod val="85000"/>
                  </a:schemeClr>
                </a:solidFill>
              </a:rPr>
              <a:t>history</a:t>
            </a:r>
          </a:p>
          <a:p>
            <a:pPr marL="624078" indent="-514350">
              <a:lnSpc>
                <a:spcPct val="200000"/>
              </a:lnSpc>
            </a:pPr>
            <a:r>
              <a:rPr lang="en-US" sz="3200" dirty="0" smtClean="0">
                <a:solidFill>
                  <a:schemeClr val="bg1">
                    <a:lumMod val="85000"/>
                  </a:schemeClr>
                </a:solidFill>
              </a:rPr>
              <a:t>Review of </a:t>
            </a:r>
            <a:r>
              <a:rPr lang="en-US" sz="3200" b="1" dirty="0" smtClean="0">
                <a:solidFill>
                  <a:schemeClr val="bg1">
                    <a:lumMod val="85000"/>
                  </a:schemeClr>
                </a:solidFill>
              </a:rPr>
              <a:t>clinical status</a:t>
            </a:r>
          </a:p>
          <a:p>
            <a:pPr marL="624078" indent="-514350">
              <a:lnSpc>
                <a:spcPct val="200000"/>
              </a:lnSpc>
            </a:pPr>
            <a:r>
              <a:rPr lang="en-US" sz="3200" dirty="0" smtClean="0">
                <a:solidFill>
                  <a:schemeClr val="bg1">
                    <a:lumMod val="85000"/>
                  </a:schemeClr>
                </a:solidFill>
              </a:rPr>
              <a:t>Nutritionally focused </a:t>
            </a:r>
            <a:r>
              <a:rPr lang="en-US" sz="3200" b="1" dirty="0" smtClean="0">
                <a:solidFill>
                  <a:schemeClr val="bg1">
                    <a:lumMod val="85000"/>
                  </a:schemeClr>
                </a:solidFill>
              </a:rPr>
              <a:t>physical examination</a:t>
            </a:r>
          </a:p>
          <a:p>
            <a:pPr marL="624078" indent="-514350">
              <a:lnSpc>
                <a:spcPct val="200000"/>
              </a:lnSpc>
            </a:pPr>
            <a:r>
              <a:rPr lang="en-US" sz="3200" dirty="0" smtClean="0">
                <a:solidFill>
                  <a:schemeClr val="bg1">
                    <a:lumMod val="85000"/>
                  </a:schemeClr>
                </a:solidFill>
              </a:rPr>
              <a:t>Evaluation of </a:t>
            </a:r>
            <a:r>
              <a:rPr lang="en-US" sz="3200" b="1" dirty="0" smtClean="0">
                <a:solidFill>
                  <a:schemeClr val="bg1">
                    <a:lumMod val="85000"/>
                  </a:schemeClr>
                </a:solidFill>
              </a:rPr>
              <a:t>anthropometric data</a:t>
            </a:r>
            <a:endParaRPr lang="en-US" sz="3200" dirty="0" smtClean="0">
              <a:solidFill>
                <a:schemeClr val="bg1">
                  <a:lumMod val="85000"/>
                </a:schemeClr>
              </a:solidFill>
            </a:endParaRPr>
          </a:p>
          <a:p>
            <a:pPr marL="624078" indent="-514350">
              <a:lnSpc>
                <a:spcPct val="200000"/>
              </a:lnSpc>
            </a:pPr>
            <a:r>
              <a:rPr lang="en-US" sz="3200" b="1" dirty="0">
                <a:solidFill>
                  <a:srgbClr val="3333CC"/>
                </a:solidFill>
              </a:rPr>
              <a:t>B</a:t>
            </a:r>
            <a:r>
              <a:rPr lang="en-US" sz="3200" b="1" dirty="0" smtClean="0">
                <a:solidFill>
                  <a:srgbClr val="3333CC"/>
                </a:solidFill>
              </a:rPr>
              <a:t>iochem</a:t>
            </a:r>
            <a:r>
              <a:rPr lang="en-US" sz="3200" dirty="0" smtClean="0"/>
              <a:t>ical indices of nutrition status</a:t>
            </a:r>
            <a:endParaRPr lang="en-US" sz="3200" dirty="0"/>
          </a:p>
        </p:txBody>
      </p:sp>
      <p:sp>
        <p:nvSpPr>
          <p:cNvPr id="3" name="Title 2"/>
          <p:cNvSpPr>
            <a:spLocks noGrp="1"/>
          </p:cNvSpPr>
          <p:nvPr>
            <p:ph type="title"/>
          </p:nvPr>
        </p:nvSpPr>
        <p:spPr>
          <a:xfrm>
            <a:off x="457200" y="152400"/>
            <a:ext cx="8229600" cy="1143000"/>
          </a:xfrm>
        </p:spPr>
        <p:txBody>
          <a:bodyPr>
            <a:normAutofit/>
          </a:bodyPr>
          <a:lstStyle/>
          <a:p>
            <a:pPr algn="ctr"/>
            <a:r>
              <a:rPr lang="en-US" sz="4800" b="1" dirty="0" smtClean="0">
                <a:latin typeface="+mn-lt"/>
              </a:rPr>
              <a:t>Nutritional Assessment</a:t>
            </a:r>
            <a:endParaRPr lang="en-US" sz="4800" b="1" dirty="0">
              <a:latin typeface="+mn-lt"/>
            </a:endParaRPr>
          </a:p>
        </p:txBody>
      </p:sp>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tint val="75000"/>
                  </a:prstClr>
                </a:solidFill>
              </a:rPr>
              <a:pPr/>
              <a:t>15</a:t>
            </a:fld>
            <a:endParaRPr lang="en-US">
              <a:solidFill>
                <a:prstClr val="black">
                  <a:tint val="75000"/>
                </a:prstClr>
              </a:solidFill>
            </a:endParaRPr>
          </a:p>
        </p:txBody>
      </p:sp>
    </p:spTree>
    <p:extLst>
      <p:ext uri="{BB962C8B-B14F-4D97-AF65-F5344CB8AC3E}">
        <p14:creationId xmlns:p14="http://schemas.microsoft.com/office/powerpoint/2010/main" val="17375363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371600" y="152400"/>
            <a:ext cx="6705600" cy="734580"/>
          </a:xfrm>
        </p:spPr>
        <p:txBody>
          <a:bodyPr>
            <a:noAutofit/>
          </a:bodyPr>
          <a:lstStyle/>
          <a:p>
            <a:pPr algn="ctr"/>
            <a:r>
              <a:rPr lang="en-US" sz="4800" b="1" dirty="0">
                <a:latin typeface="+mn-lt"/>
              </a:rPr>
              <a:t>Laboratory </a:t>
            </a:r>
            <a:r>
              <a:rPr lang="en-US" sz="4800" b="1" dirty="0" smtClean="0">
                <a:latin typeface="+mn-lt"/>
              </a:rPr>
              <a:t>Tests  </a:t>
            </a:r>
            <a:r>
              <a:rPr lang="en-US" sz="3600" b="1" dirty="0" smtClean="0">
                <a:latin typeface="+mn-lt"/>
              </a:rPr>
              <a:t>(1)</a:t>
            </a:r>
            <a:endParaRPr lang="th-TH" sz="3600" b="1" dirty="0">
              <a:latin typeface="+mn-lt"/>
            </a:endParaRP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707668920"/>
              </p:ext>
            </p:extLst>
          </p:nvPr>
        </p:nvGraphicFramePr>
        <p:xfrm>
          <a:off x="152400" y="990600"/>
          <a:ext cx="8610600" cy="5751576"/>
        </p:xfrm>
        <a:graphic>
          <a:graphicData uri="http://schemas.openxmlformats.org/drawingml/2006/table">
            <a:tbl>
              <a:tblPr firstRow="1" bandRow="1">
                <a:tableStyleId>{00A15C55-8517-42AA-B614-E9B94910E393}</a:tableStyleId>
              </a:tblPr>
              <a:tblGrid>
                <a:gridCol w="2613932"/>
                <a:gridCol w="5996668"/>
              </a:tblGrid>
              <a:tr h="370840">
                <a:tc>
                  <a:txBody>
                    <a:bodyPr/>
                    <a:lstStyle/>
                    <a:p>
                      <a:pPr marL="0" marR="0" lvl="0" indent="0" algn="ctr" defTabSz="914400" rtl="0" eaLnBrk="1" fontAlgn="base" latinLnBrk="0" hangingPunct="1">
                        <a:lnSpc>
                          <a:spcPct val="12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mn-lt"/>
                          <a:cs typeface="Angsana New" pitchFamily="18" charset="-34"/>
                        </a:rPr>
                        <a:t>Test </a:t>
                      </a:r>
                      <a:br>
                        <a:rPr kumimoji="0" lang="en-US" sz="2400" b="1" i="0" u="none" strike="noStrike" cap="none" normalizeH="0" baseline="0" dirty="0" smtClean="0">
                          <a:ln>
                            <a:noFill/>
                          </a:ln>
                          <a:solidFill>
                            <a:schemeClr val="tx1"/>
                          </a:solidFill>
                          <a:effectLst/>
                          <a:latin typeface="+mn-lt"/>
                          <a:cs typeface="Angsana New" pitchFamily="18" charset="-34"/>
                        </a:rPr>
                      </a:br>
                      <a:r>
                        <a:rPr kumimoji="0" lang="en-US" sz="2400" b="1" i="0" u="none" strike="noStrike" cap="none" normalizeH="0" baseline="0" dirty="0" smtClean="0">
                          <a:ln>
                            <a:noFill/>
                          </a:ln>
                          <a:solidFill>
                            <a:schemeClr val="tx1"/>
                          </a:solidFill>
                          <a:effectLst/>
                          <a:latin typeface="+mn-lt"/>
                          <a:cs typeface="Angsana New" pitchFamily="18" charset="-34"/>
                        </a:rPr>
                        <a:t>(Normal values)</a:t>
                      </a:r>
                      <a:endParaRPr kumimoji="0" lang="th-TH" sz="2400" b="1" i="0" u="none" strike="noStrike" cap="none" normalizeH="0" baseline="0" dirty="0" smtClean="0">
                        <a:ln>
                          <a:noFill/>
                        </a:ln>
                        <a:solidFill>
                          <a:schemeClr val="tx1"/>
                        </a:solidFill>
                        <a:effectLst/>
                        <a:latin typeface="+mn-lt"/>
                        <a:cs typeface="Angsana New" pitchFamily="18" charset="-34"/>
                      </a:endParaRPr>
                    </a:p>
                  </a:txBody>
                  <a:tcPr horzOverflow="overflow"/>
                </a:tc>
                <a:tc>
                  <a:txBody>
                    <a:bodyPr/>
                    <a:lstStyle/>
                    <a:p>
                      <a:pPr algn="ctr">
                        <a:lnSpc>
                          <a:spcPct val="120000"/>
                        </a:lnSpc>
                      </a:pPr>
                      <a:r>
                        <a:rPr lang="en-US" sz="2400" b="1" dirty="0" smtClean="0"/>
                        <a:t> Nutritional Use</a:t>
                      </a:r>
                      <a:endParaRPr lang="en-US" sz="2400" b="1" dirty="0"/>
                    </a:p>
                  </a:txBody>
                  <a:tcPr/>
                </a:tc>
              </a:tr>
              <a:tr h="370840">
                <a:tc>
                  <a:txBody>
                    <a:bodyPr/>
                    <a:lstStyle/>
                    <a:p>
                      <a:pPr marL="0" marR="0" lvl="0" indent="0" algn="ctr" defTabSz="914400" rtl="0" eaLnBrk="1" fontAlgn="base" latinLnBrk="0" hangingPunct="1">
                        <a:lnSpc>
                          <a:spcPct val="12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mn-lt"/>
                          <a:cs typeface="Angsana New" pitchFamily="18" charset="-34"/>
                        </a:rPr>
                        <a:t>Total lymphocyte count (TLC)</a:t>
                      </a:r>
                      <a:endParaRPr kumimoji="0" lang="th-TH" sz="2400" b="1" i="0" u="none" strike="noStrike" cap="none" normalizeH="0" baseline="0" dirty="0" smtClean="0">
                        <a:ln>
                          <a:noFill/>
                        </a:ln>
                        <a:solidFill>
                          <a:schemeClr val="tx1"/>
                        </a:solidFill>
                        <a:effectLst/>
                        <a:latin typeface="+mn-lt"/>
                        <a:cs typeface="Angsana New" pitchFamily="18" charset="-34"/>
                      </a:endParaRPr>
                    </a:p>
                  </a:txBody>
                  <a:tcPr horzOverflow="overflow"/>
                </a:tc>
                <a:tc>
                  <a:txBody>
                    <a:bodyPr/>
                    <a:lstStyle/>
                    <a:p>
                      <a:pPr marL="342900" marR="0" lvl="0" indent="-342900" algn="l" defTabSz="914400" rtl="0" eaLnBrk="1" fontAlgn="base" latinLnBrk="0" hangingPunct="1">
                        <a:lnSpc>
                          <a:spcPct val="120000"/>
                        </a:lnSpc>
                        <a:spcBef>
                          <a:spcPct val="20000"/>
                        </a:spcBef>
                        <a:spcAft>
                          <a:spcPct val="0"/>
                        </a:spcAft>
                        <a:buClrTx/>
                        <a:buSzPct val="75000"/>
                        <a:buFont typeface="Wingdings" pitchFamily="2" charset="2"/>
                        <a:buChar char="q"/>
                        <a:tabLst/>
                      </a:pPr>
                      <a:r>
                        <a:rPr kumimoji="0" lang="en-US" sz="2400" b="0" i="0" u="none" strike="noStrike" cap="none" normalizeH="0" baseline="0" dirty="0" smtClean="0">
                          <a:ln>
                            <a:noFill/>
                          </a:ln>
                          <a:solidFill>
                            <a:schemeClr val="tx1"/>
                          </a:solidFill>
                          <a:effectLst/>
                          <a:latin typeface="+mn-lt"/>
                          <a:cs typeface="Angsana New" pitchFamily="18" charset="-34"/>
                        </a:rPr>
                        <a:t>1,200-2,000 mm</a:t>
                      </a:r>
                      <a:r>
                        <a:rPr kumimoji="0" lang="en-US" sz="2400" b="0" i="0" u="none" strike="noStrike" cap="none" normalizeH="0" baseline="30000" dirty="0" smtClean="0">
                          <a:ln>
                            <a:noFill/>
                          </a:ln>
                          <a:solidFill>
                            <a:schemeClr val="tx1"/>
                          </a:solidFill>
                          <a:effectLst/>
                          <a:latin typeface="+mn-lt"/>
                          <a:cs typeface="Angsana New" pitchFamily="18" charset="-34"/>
                        </a:rPr>
                        <a:t>3 </a:t>
                      </a: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 Mild malnutrition</a:t>
                      </a:r>
                    </a:p>
                    <a:p>
                      <a:pPr marL="342900" marR="0" lvl="0" indent="-342900" algn="l" defTabSz="914400" rtl="0" eaLnBrk="1" fontAlgn="base" latinLnBrk="0" hangingPunct="1">
                        <a:lnSpc>
                          <a:spcPct val="120000"/>
                        </a:lnSpc>
                        <a:spcBef>
                          <a:spcPct val="20000"/>
                        </a:spcBef>
                        <a:spcAft>
                          <a:spcPct val="0"/>
                        </a:spcAft>
                        <a:buClrTx/>
                        <a:buSzPct val="75000"/>
                        <a:buFont typeface="Wingdings" pitchFamily="2" charset="2"/>
                        <a:buChar char="q"/>
                        <a:tabLst/>
                      </a:pP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800 – 1,199 </a:t>
                      </a:r>
                      <a:r>
                        <a:rPr kumimoji="0" lang="en-US" sz="2400" b="0" i="0" u="none" strike="noStrike" cap="none" normalizeH="0" baseline="0" dirty="0" smtClean="0">
                          <a:ln>
                            <a:noFill/>
                          </a:ln>
                          <a:solidFill>
                            <a:schemeClr val="tx1"/>
                          </a:solidFill>
                          <a:effectLst/>
                          <a:latin typeface="+mn-lt"/>
                          <a:cs typeface="Angsana New" pitchFamily="18" charset="-34"/>
                        </a:rPr>
                        <a:t>mm</a:t>
                      </a:r>
                      <a:r>
                        <a:rPr kumimoji="0" lang="en-US" sz="2400" b="0" i="0" u="none" strike="noStrike" cap="none" normalizeH="0" baseline="30000" dirty="0" smtClean="0">
                          <a:ln>
                            <a:noFill/>
                          </a:ln>
                          <a:solidFill>
                            <a:schemeClr val="tx1"/>
                          </a:solidFill>
                          <a:effectLst/>
                          <a:latin typeface="+mn-lt"/>
                          <a:cs typeface="Angsana New" pitchFamily="18" charset="-34"/>
                        </a:rPr>
                        <a:t>3</a:t>
                      </a: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  Moderate malnutrition</a:t>
                      </a:r>
                    </a:p>
                    <a:p>
                      <a:pPr marL="342900" marR="0" lvl="0" indent="-342900" algn="l" defTabSz="914400" rtl="0" eaLnBrk="1" fontAlgn="base" latinLnBrk="0" hangingPunct="1">
                        <a:lnSpc>
                          <a:spcPct val="120000"/>
                        </a:lnSpc>
                        <a:spcBef>
                          <a:spcPct val="20000"/>
                        </a:spcBef>
                        <a:spcAft>
                          <a:spcPct val="0"/>
                        </a:spcAft>
                        <a:buClrTx/>
                        <a:buSzPct val="75000"/>
                        <a:buFont typeface="Wingdings" pitchFamily="2" charset="2"/>
                        <a:buChar char="q"/>
                        <a:tabLst/>
                      </a:pP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&lt; 800   </a:t>
                      </a:r>
                      <a:r>
                        <a:rPr kumimoji="0" lang="en-US" sz="2400" b="0" i="0" u="none" strike="noStrike" cap="none" normalizeH="0" baseline="0" dirty="0" smtClean="0">
                          <a:ln>
                            <a:noFill/>
                          </a:ln>
                          <a:solidFill>
                            <a:schemeClr val="tx1"/>
                          </a:solidFill>
                          <a:effectLst/>
                          <a:latin typeface="+mn-lt"/>
                          <a:cs typeface="Angsana New" pitchFamily="18" charset="-34"/>
                        </a:rPr>
                        <a:t>mm</a:t>
                      </a:r>
                      <a:r>
                        <a:rPr kumimoji="0" lang="en-US" sz="2400" b="0" i="0" u="none" strike="noStrike" cap="none" normalizeH="0" baseline="30000" dirty="0" smtClean="0">
                          <a:ln>
                            <a:noFill/>
                          </a:ln>
                          <a:solidFill>
                            <a:schemeClr val="tx1"/>
                          </a:solidFill>
                          <a:effectLst/>
                          <a:latin typeface="+mn-lt"/>
                          <a:cs typeface="Angsana New" pitchFamily="18" charset="-34"/>
                        </a:rPr>
                        <a:t>3</a:t>
                      </a: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            Severe malnutrition</a:t>
                      </a:r>
                      <a:endParaRPr kumimoji="0" lang="en-US" sz="2400" b="0" i="0" u="none" strike="noStrike" cap="none" normalizeH="0" baseline="0" dirty="0" smtClean="0">
                        <a:ln>
                          <a:noFill/>
                        </a:ln>
                        <a:solidFill>
                          <a:schemeClr val="tx1"/>
                        </a:solidFill>
                        <a:effectLst/>
                        <a:latin typeface="+mn-lt"/>
                        <a:cs typeface="Angsana New" pitchFamily="18" charset="-34"/>
                      </a:endParaRPr>
                    </a:p>
                  </a:txBody>
                  <a:tcPr horzOverflow="overflow"/>
                </a:tc>
              </a:tr>
              <a:tr h="370840">
                <a:tc>
                  <a:txBody>
                    <a:bodyPr/>
                    <a:lstStyle/>
                    <a:p>
                      <a:pPr marL="0" marR="0" lvl="0" indent="0" algn="ctr" defTabSz="914400" rtl="0" eaLnBrk="1" fontAlgn="base" latinLnBrk="0" hangingPunct="1">
                        <a:lnSpc>
                          <a:spcPct val="12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mn-lt"/>
                          <a:cs typeface="Angsana New" pitchFamily="18" charset="-34"/>
                        </a:rPr>
                        <a:t>Serum cholesterol</a:t>
                      </a:r>
                      <a:endParaRPr kumimoji="0" lang="th-TH" sz="2400" b="1" i="0" u="none" strike="noStrike" cap="none" normalizeH="0" baseline="0" dirty="0" smtClean="0">
                        <a:ln>
                          <a:noFill/>
                        </a:ln>
                        <a:solidFill>
                          <a:schemeClr val="tx1"/>
                        </a:solidFill>
                        <a:effectLst/>
                        <a:latin typeface="+mn-lt"/>
                        <a:cs typeface="Angsana New" pitchFamily="18" charset="-34"/>
                      </a:endParaRPr>
                    </a:p>
                  </a:txBody>
                  <a:tcPr horzOverflow="overflow"/>
                </a:tc>
                <a:tc>
                  <a:txBody>
                    <a:bodyPr/>
                    <a:lstStyle/>
                    <a:p>
                      <a:pPr marL="342900" marR="0" lvl="0" indent="-342900" algn="l" defTabSz="914400" rtl="0" eaLnBrk="1" fontAlgn="base" latinLnBrk="0" hangingPunct="1">
                        <a:lnSpc>
                          <a:spcPct val="120000"/>
                        </a:lnSpc>
                        <a:spcBef>
                          <a:spcPct val="20000"/>
                        </a:spcBef>
                        <a:spcAft>
                          <a:spcPct val="0"/>
                        </a:spcAft>
                        <a:buClrTx/>
                        <a:buSzPct val="75000"/>
                        <a:buFont typeface="Wingdings" pitchFamily="2" charset="2"/>
                        <a:buChar char="q"/>
                        <a:tabLst/>
                      </a:pPr>
                      <a:r>
                        <a:rPr kumimoji="0" lang="en-US" sz="2400" b="0" i="0" u="none" strike="noStrike" cap="none" normalizeH="0" baseline="0" dirty="0" smtClean="0">
                          <a:ln>
                            <a:noFill/>
                          </a:ln>
                          <a:solidFill>
                            <a:schemeClr val="tx1"/>
                          </a:solidFill>
                          <a:effectLst/>
                          <a:latin typeface="+mn-lt"/>
                          <a:cs typeface="Angsana New" pitchFamily="18" charset="-34"/>
                        </a:rPr>
                        <a:t>&lt; 150 mg/</a:t>
                      </a:r>
                      <a:r>
                        <a:rPr kumimoji="0" lang="en-US" sz="2400" b="0" i="0" u="none" strike="noStrike" cap="none" normalizeH="0" baseline="0" dirty="0" err="1" smtClean="0">
                          <a:ln>
                            <a:noFill/>
                          </a:ln>
                          <a:solidFill>
                            <a:schemeClr val="tx1"/>
                          </a:solidFill>
                          <a:effectLst/>
                          <a:latin typeface="+mn-lt"/>
                          <a:cs typeface="Angsana New" pitchFamily="18" charset="-34"/>
                        </a:rPr>
                        <a:t>dL</a:t>
                      </a:r>
                      <a:r>
                        <a:rPr kumimoji="0" lang="en-US" sz="2400" b="0" i="0" u="none" strike="noStrike" cap="none" normalizeH="0" baseline="0" dirty="0" smtClean="0">
                          <a:ln>
                            <a:noFill/>
                          </a:ln>
                          <a:solidFill>
                            <a:schemeClr val="tx1"/>
                          </a:solidFill>
                          <a:effectLst/>
                          <a:latin typeface="+mn-lt"/>
                          <a:cs typeface="Angsana New" pitchFamily="18" charset="-34"/>
                        </a:rPr>
                        <a:t>          </a:t>
                      </a: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 Malnutrition</a:t>
                      </a:r>
                    </a:p>
                  </a:txBody>
                  <a:tcPr horzOverflow="overflow"/>
                </a:tc>
              </a:tr>
              <a:tr h="1325880">
                <a:tc>
                  <a:txBody>
                    <a:bodyPr/>
                    <a:lstStyle/>
                    <a:p>
                      <a:pPr algn="ctr">
                        <a:lnSpc>
                          <a:spcPct val="110000"/>
                        </a:lnSpc>
                      </a:pPr>
                      <a:r>
                        <a:rPr lang="en-US" sz="2400" b="1" dirty="0" smtClean="0">
                          <a:solidFill>
                            <a:schemeClr val="tx1"/>
                          </a:solidFill>
                        </a:rPr>
                        <a:t>BUN</a:t>
                      </a:r>
                    </a:p>
                    <a:p>
                      <a:pPr algn="ctr">
                        <a:lnSpc>
                          <a:spcPct val="110000"/>
                        </a:lnSpc>
                      </a:pPr>
                      <a:r>
                        <a:rPr lang="en-US" sz="2400" b="1" dirty="0" smtClean="0">
                          <a:solidFill>
                            <a:schemeClr val="tx1"/>
                          </a:solidFill>
                        </a:rPr>
                        <a:t>(</a:t>
                      </a:r>
                      <a:r>
                        <a:rPr lang="en-US" sz="2400" b="1" dirty="0" smtClean="0">
                          <a:solidFill>
                            <a:schemeClr val="tx1"/>
                          </a:solidFill>
                          <a:latin typeface="+mn-lt"/>
                        </a:rPr>
                        <a:t>8-23 </a:t>
                      </a:r>
                      <a:r>
                        <a:rPr lang="en-US" sz="2400" b="1" dirty="0" smtClean="0">
                          <a:solidFill>
                            <a:schemeClr val="tx1"/>
                          </a:solidFill>
                          <a:latin typeface="+mn-lt"/>
                          <a:cs typeface="Tahoma"/>
                        </a:rPr>
                        <a:t>mg/</a:t>
                      </a:r>
                      <a:r>
                        <a:rPr lang="en-US" sz="2400" b="1" dirty="0" err="1" smtClean="0">
                          <a:solidFill>
                            <a:schemeClr val="tx1"/>
                          </a:solidFill>
                          <a:latin typeface="+mn-lt"/>
                          <a:cs typeface="Tahoma"/>
                        </a:rPr>
                        <a:t>dL</a:t>
                      </a:r>
                      <a:r>
                        <a:rPr lang="en-US" sz="2400" b="1" dirty="0" smtClean="0">
                          <a:solidFill>
                            <a:schemeClr val="tx1"/>
                          </a:solidFill>
                          <a:latin typeface="+mn-lt"/>
                          <a:cs typeface="Tahoma"/>
                        </a:rPr>
                        <a:t>)</a:t>
                      </a:r>
                      <a:endParaRPr lang="en-US" sz="2400" b="1" dirty="0">
                        <a:solidFill>
                          <a:schemeClr val="tx1"/>
                        </a:solidFill>
                        <a:latin typeface="+mn-lt"/>
                      </a:endParaRPr>
                    </a:p>
                  </a:txBody>
                  <a:tcPr/>
                </a:tc>
                <a:tc>
                  <a:txBody>
                    <a:bodyPr/>
                    <a:lstStyle/>
                    <a:p>
                      <a:pPr marL="342900" indent="-342900">
                        <a:lnSpc>
                          <a:spcPct val="110000"/>
                        </a:lnSpc>
                        <a:buSzPct val="75000"/>
                        <a:buFont typeface="Wingdings" pitchFamily="2" charset="2"/>
                        <a:buChar char="q"/>
                      </a:pPr>
                      <a:r>
                        <a:rPr lang="en-US" sz="2400" baseline="0" dirty="0" smtClean="0">
                          <a:solidFill>
                            <a:schemeClr val="tx1"/>
                          </a:solidFill>
                        </a:rPr>
                        <a:t>&lt; 8      </a:t>
                      </a:r>
                      <a:r>
                        <a:rPr lang="en-US" sz="2400" baseline="0" dirty="0" smtClean="0">
                          <a:solidFill>
                            <a:schemeClr val="tx1"/>
                          </a:solidFill>
                          <a:sym typeface="Wingdings" pitchFamily="2" charset="2"/>
                        </a:rPr>
                        <a:t></a:t>
                      </a:r>
                      <a:r>
                        <a:rPr lang="en-US" sz="2400" baseline="0" dirty="0" smtClean="0">
                          <a:solidFill>
                            <a:schemeClr val="tx1"/>
                          </a:solidFill>
                        </a:rPr>
                        <a:t> Possibly inadequate protein intake</a:t>
                      </a:r>
                    </a:p>
                    <a:p>
                      <a:pPr marL="342900" marR="0" indent="-342900" algn="l" defTabSz="914400" rtl="0" eaLnBrk="1" fontAlgn="auto" latinLnBrk="0" hangingPunct="1">
                        <a:lnSpc>
                          <a:spcPct val="110000"/>
                        </a:lnSpc>
                        <a:spcBef>
                          <a:spcPts val="0"/>
                        </a:spcBef>
                        <a:spcAft>
                          <a:spcPts val="0"/>
                        </a:spcAft>
                        <a:buClrTx/>
                        <a:buSzPct val="75000"/>
                        <a:buFont typeface="Wingdings" pitchFamily="2" charset="2"/>
                        <a:buChar char="q"/>
                        <a:tabLst/>
                        <a:defRPr/>
                      </a:pPr>
                      <a:r>
                        <a:rPr lang="en-US" sz="2400" baseline="0" dirty="0" smtClean="0">
                          <a:solidFill>
                            <a:schemeClr val="tx1"/>
                          </a:solidFill>
                        </a:rPr>
                        <a:t>12-23 </a:t>
                      </a:r>
                      <a:r>
                        <a:rPr lang="en-US" sz="2400" baseline="0" dirty="0" smtClean="0">
                          <a:solidFill>
                            <a:schemeClr val="tx1"/>
                          </a:solidFill>
                          <a:sym typeface="Wingdings" pitchFamily="2" charset="2"/>
                        </a:rPr>
                        <a:t> P</a:t>
                      </a:r>
                      <a:r>
                        <a:rPr lang="en-US" sz="2400" baseline="0" dirty="0" smtClean="0">
                          <a:solidFill>
                            <a:schemeClr val="tx1"/>
                          </a:solidFill>
                        </a:rPr>
                        <a:t>ossibly adequate protein intake</a:t>
                      </a:r>
                    </a:p>
                    <a:p>
                      <a:pPr marL="342900" indent="-342900">
                        <a:lnSpc>
                          <a:spcPct val="110000"/>
                        </a:lnSpc>
                        <a:buSzPct val="75000"/>
                        <a:buFont typeface="Wingdings" pitchFamily="2" charset="2"/>
                        <a:buChar char="q"/>
                      </a:pPr>
                      <a:r>
                        <a:rPr lang="en-US" sz="2400" baseline="0" dirty="0" smtClean="0">
                          <a:solidFill>
                            <a:schemeClr val="tx1"/>
                          </a:solidFill>
                        </a:rPr>
                        <a:t>&gt; 23    </a:t>
                      </a:r>
                      <a:r>
                        <a:rPr lang="en-US" sz="2400" baseline="0" dirty="0" smtClean="0">
                          <a:solidFill>
                            <a:schemeClr val="tx1"/>
                          </a:solidFill>
                          <a:sym typeface="Wingdings" pitchFamily="2" charset="2"/>
                        </a:rPr>
                        <a:t> P</a:t>
                      </a:r>
                      <a:r>
                        <a:rPr lang="en-US" sz="2400" baseline="0" dirty="0" smtClean="0">
                          <a:solidFill>
                            <a:schemeClr val="tx1"/>
                          </a:solidFill>
                        </a:rPr>
                        <a:t>ossibly excessive protein intake</a:t>
                      </a:r>
                    </a:p>
                  </a:txBody>
                  <a:tcPr/>
                </a:tc>
              </a:tr>
              <a:tr h="1325880">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mn-lt"/>
                          <a:cs typeface="Angsana New" pitchFamily="18" charset="-34"/>
                        </a:rPr>
                        <a:t>Serum </a:t>
                      </a:r>
                      <a:r>
                        <a:rPr kumimoji="0" lang="en-US" sz="2400" b="1" i="0" u="none" strike="noStrike" cap="none" normalizeH="0" baseline="0" dirty="0" err="1" smtClean="0">
                          <a:ln>
                            <a:noFill/>
                          </a:ln>
                          <a:solidFill>
                            <a:schemeClr val="tx1"/>
                          </a:solidFill>
                          <a:effectLst/>
                          <a:latin typeface="+mn-lt"/>
                          <a:cs typeface="Angsana New" pitchFamily="18" charset="-34"/>
                        </a:rPr>
                        <a:t>creatinine</a:t>
                      </a:r>
                      <a:endParaRPr kumimoji="0" lang="en-US" sz="2400" b="1" i="0" u="none" strike="noStrike" cap="none" normalizeH="0" baseline="0" dirty="0" smtClean="0">
                        <a:ln>
                          <a:noFill/>
                        </a:ln>
                        <a:solidFill>
                          <a:schemeClr val="tx1"/>
                        </a:solidFill>
                        <a:effectLst/>
                        <a:latin typeface="+mn-lt"/>
                        <a:cs typeface="Angsana New" pitchFamily="18" charset="-34"/>
                      </a:endParaRPr>
                    </a:p>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mn-lt"/>
                          <a:cs typeface="Angsana New" pitchFamily="18" charset="-34"/>
                        </a:rPr>
                        <a:t>(0.6-1.6 mg/</a:t>
                      </a:r>
                      <a:r>
                        <a:rPr kumimoji="0" lang="en-US" sz="2400" b="1" i="0" u="none" strike="noStrike" cap="none" normalizeH="0" baseline="0" dirty="0" err="1" smtClean="0">
                          <a:ln>
                            <a:noFill/>
                          </a:ln>
                          <a:solidFill>
                            <a:schemeClr val="tx1"/>
                          </a:solidFill>
                          <a:effectLst/>
                          <a:latin typeface="+mn-lt"/>
                          <a:cs typeface="Angsana New" pitchFamily="18" charset="-34"/>
                        </a:rPr>
                        <a:t>dL</a:t>
                      </a:r>
                      <a:r>
                        <a:rPr kumimoji="0" lang="en-US" sz="2400" b="1" i="0" u="none" strike="noStrike" cap="none" normalizeH="0" baseline="0" dirty="0" smtClean="0">
                          <a:ln>
                            <a:noFill/>
                          </a:ln>
                          <a:solidFill>
                            <a:schemeClr val="tx1"/>
                          </a:solidFill>
                          <a:effectLst/>
                          <a:latin typeface="+mn-lt"/>
                          <a:cs typeface="Angsana New" pitchFamily="18" charset="-34"/>
                        </a:rPr>
                        <a:t>)</a:t>
                      </a:r>
                      <a:endParaRPr kumimoji="0" lang="th-TH" sz="2400" b="1" i="0" u="none" strike="noStrike" cap="none" normalizeH="0" baseline="0" dirty="0" smtClean="0">
                        <a:ln>
                          <a:noFill/>
                        </a:ln>
                        <a:solidFill>
                          <a:schemeClr val="tx1"/>
                        </a:solidFill>
                        <a:effectLst/>
                        <a:latin typeface="+mn-lt"/>
                        <a:cs typeface="Angsana New" pitchFamily="18" charset="-34"/>
                      </a:endParaRPr>
                    </a:p>
                  </a:txBody>
                  <a:tcPr horzOverflow="overflow"/>
                </a:tc>
                <a:tc>
                  <a:txBody>
                    <a:bodyPr/>
                    <a:lstStyle/>
                    <a:p>
                      <a:pPr marL="342900" marR="0" lvl="0" indent="-342900" algn="l" defTabSz="914400" rtl="0" eaLnBrk="1" fontAlgn="base" latinLnBrk="0" hangingPunct="1">
                        <a:lnSpc>
                          <a:spcPct val="110000"/>
                        </a:lnSpc>
                        <a:spcBef>
                          <a:spcPct val="20000"/>
                        </a:spcBef>
                        <a:spcAft>
                          <a:spcPct val="0"/>
                        </a:spcAft>
                        <a:buClrTx/>
                        <a:buSzPct val="75000"/>
                        <a:buFont typeface="Wingdings" pitchFamily="2" charset="2"/>
                        <a:buChar char="q"/>
                        <a:tabLst/>
                        <a:defRPr/>
                      </a:pPr>
                      <a:r>
                        <a:rPr kumimoji="0" lang="en-US" sz="2400" b="0" i="0" u="none" strike="noStrike" cap="none" normalizeH="0" baseline="0" dirty="0" smtClean="0">
                          <a:ln>
                            <a:noFill/>
                          </a:ln>
                          <a:solidFill>
                            <a:schemeClr val="tx1"/>
                          </a:solidFill>
                          <a:effectLst/>
                          <a:latin typeface="+mn-lt"/>
                          <a:cs typeface="Angsana New" pitchFamily="18" charset="-34"/>
                        </a:rPr>
                        <a:t>Reflects muscle mass</a:t>
                      </a:r>
                    </a:p>
                    <a:p>
                      <a:pPr marL="342900" marR="0" lvl="0" indent="-342900" algn="l" defTabSz="914400" rtl="0" eaLnBrk="1" fontAlgn="base" latinLnBrk="0" hangingPunct="1">
                        <a:lnSpc>
                          <a:spcPct val="110000"/>
                        </a:lnSpc>
                        <a:spcBef>
                          <a:spcPct val="20000"/>
                        </a:spcBef>
                        <a:spcAft>
                          <a:spcPct val="0"/>
                        </a:spcAft>
                        <a:buClrTx/>
                        <a:buSzPct val="75000"/>
                        <a:buFont typeface="Wingdings" pitchFamily="2" charset="2"/>
                        <a:buChar char="q"/>
                        <a:tabLst/>
                        <a:defRPr/>
                      </a:pPr>
                      <a:r>
                        <a:rPr kumimoji="0" lang="en-US" sz="2400" b="0" i="0" u="none" strike="noStrike" cap="none" normalizeH="0" baseline="0" dirty="0" smtClean="0">
                          <a:ln>
                            <a:noFill/>
                          </a:ln>
                          <a:solidFill>
                            <a:schemeClr val="tx1"/>
                          </a:solidFill>
                          <a:effectLst/>
                          <a:latin typeface="+mn-lt"/>
                          <a:cs typeface="Angsana New" pitchFamily="18" charset="-34"/>
                        </a:rPr>
                        <a:t>&lt; 0.6 </a:t>
                      </a: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 Muscle wasting </a:t>
                      </a:r>
                      <a:r>
                        <a:rPr lang="en-US" sz="2400" baseline="0" dirty="0" smtClean="0">
                          <a:solidFill>
                            <a:schemeClr val="tx1"/>
                          </a:solidFill>
                        </a:rPr>
                        <a:t>due to prolong </a:t>
                      </a:r>
                      <a:br>
                        <a:rPr lang="en-US" sz="2400" baseline="0" dirty="0" smtClean="0">
                          <a:solidFill>
                            <a:schemeClr val="tx1"/>
                          </a:solidFill>
                        </a:rPr>
                      </a:br>
                      <a:r>
                        <a:rPr lang="en-US" sz="2400" baseline="0" dirty="0" smtClean="0">
                          <a:solidFill>
                            <a:schemeClr val="tx1"/>
                          </a:solidFill>
                        </a:rPr>
                        <a:t>               energy deficit</a:t>
                      </a:r>
                    </a:p>
                  </a:txBody>
                  <a:tcPr horzOverflow="overflow"/>
                </a:tc>
              </a:tr>
            </a:tbl>
          </a:graphicData>
        </a:graphic>
      </p:graphicFrame>
      <p:sp>
        <p:nvSpPr>
          <p:cNvPr id="3" name="Slide Number Placeholder 2"/>
          <p:cNvSpPr>
            <a:spLocks noGrp="1"/>
          </p:cNvSpPr>
          <p:nvPr>
            <p:ph type="sldNum" sz="quarter" idx="12"/>
          </p:nvPr>
        </p:nvSpPr>
        <p:spPr/>
        <p:txBody>
          <a:bodyPr/>
          <a:lstStyle/>
          <a:p>
            <a:fld id="{B0169B16-6467-4583-B92B-1B24F2DDF889}" type="slidenum">
              <a:rPr lang="en-US" smtClean="0"/>
              <a:pPr/>
              <a:t>16</a:t>
            </a:fld>
            <a:endParaRPr lang="th-TH"/>
          </a:p>
        </p:txBody>
      </p:sp>
      <p:sp>
        <p:nvSpPr>
          <p:cNvPr id="2" name="Rounded Rectangle 1"/>
          <p:cNvSpPr/>
          <p:nvPr/>
        </p:nvSpPr>
        <p:spPr>
          <a:xfrm>
            <a:off x="152400" y="1981200"/>
            <a:ext cx="8610600" cy="1524000"/>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1895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Placeholder 4"/>
          <p:cNvGraphicFramePr>
            <a:graphicFrameLocks noGrp="1"/>
          </p:cNvGraphicFramePr>
          <p:nvPr>
            <p:ph type="tbl" idx="1"/>
            <p:extLst>
              <p:ext uri="{D42A27DB-BD31-4B8C-83A1-F6EECF244321}">
                <p14:modId xmlns:p14="http://schemas.microsoft.com/office/powerpoint/2010/main" val="2279084131"/>
              </p:ext>
            </p:extLst>
          </p:nvPr>
        </p:nvGraphicFramePr>
        <p:xfrm>
          <a:off x="304800" y="1676400"/>
          <a:ext cx="8382000" cy="3950208"/>
        </p:xfrm>
        <a:graphic>
          <a:graphicData uri="http://schemas.openxmlformats.org/drawingml/2006/table">
            <a:tbl>
              <a:tblPr firstRow="1" bandRow="1">
                <a:tableStyleId>{00A15C55-8517-42AA-B614-E9B94910E393}</a:tableStyleId>
              </a:tblPr>
              <a:tblGrid>
                <a:gridCol w="2544536"/>
                <a:gridCol w="5837464"/>
              </a:tblGrid>
              <a:tr h="370840">
                <a:tc>
                  <a:txBody>
                    <a:bodyPr/>
                    <a:lstStyle/>
                    <a:p>
                      <a:pPr marL="0" marR="0" lvl="0" indent="0" algn="ctr" defTabSz="914400" rtl="0" eaLnBrk="1" fontAlgn="base" latinLnBrk="0" hangingPunct="1">
                        <a:lnSpc>
                          <a:spcPct val="135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mn-lt"/>
                          <a:cs typeface="Angsana New" pitchFamily="18" charset="-34"/>
                        </a:rPr>
                        <a:t>Test </a:t>
                      </a:r>
                      <a:br>
                        <a:rPr kumimoji="0" lang="en-US" sz="2400" b="1" i="0" u="none" strike="noStrike" cap="none" normalizeH="0" baseline="0" dirty="0" smtClean="0">
                          <a:ln>
                            <a:noFill/>
                          </a:ln>
                          <a:solidFill>
                            <a:schemeClr val="tx1"/>
                          </a:solidFill>
                          <a:effectLst/>
                          <a:latin typeface="+mn-lt"/>
                          <a:cs typeface="Angsana New" pitchFamily="18" charset="-34"/>
                        </a:rPr>
                      </a:br>
                      <a:r>
                        <a:rPr kumimoji="0" lang="en-US" sz="2400" b="1" i="0" u="none" strike="noStrike" cap="none" normalizeH="0" baseline="0" dirty="0" smtClean="0">
                          <a:ln>
                            <a:noFill/>
                          </a:ln>
                          <a:solidFill>
                            <a:schemeClr val="tx1"/>
                          </a:solidFill>
                          <a:effectLst/>
                          <a:latin typeface="+mn-lt"/>
                          <a:cs typeface="Angsana New" pitchFamily="18" charset="-34"/>
                        </a:rPr>
                        <a:t>(Normal values)</a:t>
                      </a:r>
                      <a:endParaRPr kumimoji="0" lang="th-TH" sz="2400" b="1" i="0" u="none" strike="noStrike" cap="none" normalizeH="0" baseline="0" dirty="0" smtClean="0">
                        <a:ln>
                          <a:noFill/>
                        </a:ln>
                        <a:solidFill>
                          <a:schemeClr val="tx1"/>
                        </a:solidFill>
                        <a:effectLst/>
                        <a:latin typeface="+mn-lt"/>
                        <a:cs typeface="Angsana New" pitchFamily="18" charset="-34"/>
                      </a:endParaRPr>
                    </a:p>
                  </a:txBody>
                  <a:tcPr horzOverflow="overflow"/>
                </a:tc>
                <a:tc>
                  <a:txBody>
                    <a:bodyPr/>
                    <a:lstStyle/>
                    <a:p>
                      <a:pPr algn="ctr">
                        <a:lnSpc>
                          <a:spcPct val="135000"/>
                        </a:lnSpc>
                      </a:pPr>
                      <a:r>
                        <a:rPr lang="en-US" sz="2400" b="1" dirty="0" smtClean="0">
                          <a:solidFill>
                            <a:schemeClr val="tx1"/>
                          </a:solidFill>
                        </a:rPr>
                        <a:t> Nutritional Use</a:t>
                      </a:r>
                      <a:endParaRPr lang="en-US" sz="2400" b="1" dirty="0">
                        <a:solidFill>
                          <a:schemeClr val="tx1"/>
                        </a:solidFill>
                      </a:endParaRPr>
                    </a:p>
                  </a:txBody>
                  <a:tcPr/>
                </a:tc>
              </a:tr>
              <a:tr h="370840">
                <a:tc>
                  <a:txBody>
                    <a:bodyPr/>
                    <a:lstStyle/>
                    <a:p>
                      <a:pPr marL="0" marR="0" lvl="0" indent="0" algn="ctr" defTabSz="914400" rtl="0" eaLnBrk="1" fontAlgn="base" latinLnBrk="0" hangingPunct="1">
                        <a:lnSpc>
                          <a:spcPct val="135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mn-lt"/>
                          <a:cs typeface="Angsana New" pitchFamily="18" charset="-34"/>
                        </a:rPr>
                        <a:t>Serum albumin</a:t>
                      </a:r>
                    </a:p>
                    <a:p>
                      <a:pPr marL="0" marR="0" lvl="0" indent="0" algn="ctr" defTabSz="914400" rtl="0" eaLnBrk="1" fontAlgn="base" latinLnBrk="0" hangingPunct="1">
                        <a:lnSpc>
                          <a:spcPct val="135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mn-lt"/>
                          <a:cs typeface="Angsana New" pitchFamily="18" charset="-34"/>
                        </a:rPr>
                        <a:t>(3.5-5.5 g/</a:t>
                      </a:r>
                      <a:r>
                        <a:rPr kumimoji="0" lang="en-US" sz="2400" b="1" i="0" u="none" strike="noStrike" cap="none" normalizeH="0" baseline="0" dirty="0" err="1" smtClean="0">
                          <a:ln>
                            <a:noFill/>
                          </a:ln>
                          <a:solidFill>
                            <a:schemeClr val="tx1"/>
                          </a:solidFill>
                          <a:effectLst/>
                          <a:latin typeface="+mn-lt"/>
                          <a:cs typeface="Angsana New" pitchFamily="18" charset="-34"/>
                        </a:rPr>
                        <a:t>dL</a:t>
                      </a:r>
                      <a:r>
                        <a:rPr kumimoji="0" lang="en-US" sz="2400" b="1" i="0" u="none" strike="noStrike" cap="none" normalizeH="0" baseline="0" dirty="0" smtClean="0">
                          <a:ln>
                            <a:noFill/>
                          </a:ln>
                          <a:solidFill>
                            <a:schemeClr val="tx1"/>
                          </a:solidFill>
                          <a:effectLst/>
                          <a:latin typeface="+mn-lt"/>
                          <a:cs typeface="Angsana New" pitchFamily="18" charset="-34"/>
                        </a:rPr>
                        <a:t>)</a:t>
                      </a:r>
                      <a:endParaRPr kumimoji="0" lang="th-TH" sz="2400" b="1" i="0" u="none" strike="noStrike" cap="none" normalizeH="0" baseline="0" dirty="0" smtClean="0">
                        <a:ln>
                          <a:noFill/>
                        </a:ln>
                        <a:solidFill>
                          <a:schemeClr val="tx1"/>
                        </a:solidFill>
                        <a:effectLst/>
                        <a:latin typeface="+mn-lt"/>
                        <a:cs typeface="Angsana New" pitchFamily="18" charset="-34"/>
                      </a:endParaRPr>
                    </a:p>
                  </a:txBody>
                  <a:tcPr horzOverflow="overflow"/>
                </a:tc>
                <a:tc>
                  <a:txBody>
                    <a:bodyPr/>
                    <a:lstStyle/>
                    <a:p>
                      <a:pPr marL="342900" marR="0" lvl="0" indent="-342900" algn="l" defTabSz="914400" rtl="0" eaLnBrk="1" fontAlgn="base" latinLnBrk="0" hangingPunct="1">
                        <a:lnSpc>
                          <a:spcPct val="135000"/>
                        </a:lnSpc>
                        <a:spcBef>
                          <a:spcPct val="20000"/>
                        </a:spcBef>
                        <a:spcAft>
                          <a:spcPct val="0"/>
                        </a:spcAft>
                        <a:buClrTx/>
                        <a:buSzPct val="75000"/>
                        <a:buFont typeface="Wingdings" pitchFamily="2" charset="2"/>
                        <a:buChar char="q"/>
                        <a:tabLst/>
                      </a:pPr>
                      <a:r>
                        <a:rPr kumimoji="0" lang="en-US" sz="2400" b="0" i="0" u="none" strike="noStrike" cap="none" normalizeH="0" baseline="0" dirty="0" smtClean="0">
                          <a:ln>
                            <a:noFill/>
                          </a:ln>
                          <a:solidFill>
                            <a:schemeClr val="tx1"/>
                          </a:solidFill>
                          <a:effectLst/>
                          <a:latin typeface="+mn-lt"/>
                          <a:cs typeface="Angsana New" pitchFamily="18" charset="-34"/>
                        </a:rPr>
                        <a:t>2.8-3.5 </a:t>
                      </a: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 C</a:t>
                      </a:r>
                      <a:r>
                        <a:rPr kumimoji="0" lang="en-US" sz="2400" b="0" i="0" u="none" strike="noStrike" cap="none" normalizeH="0" baseline="0" dirty="0" smtClean="0">
                          <a:ln>
                            <a:noFill/>
                          </a:ln>
                          <a:solidFill>
                            <a:schemeClr val="tx1"/>
                          </a:solidFill>
                          <a:effectLst/>
                          <a:latin typeface="+mn-lt"/>
                          <a:cs typeface="Angsana New" pitchFamily="18" charset="-34"/>
                        </a:rPr>
                        <a:t>ompromised protein status</a:t>
                      </a:r>
                    </a:p>
                    <a:p>
                      <a:pPr marL="342900" marR="0" lvl="0" indent="-342900" algn="l" defTabSz="914400" rtl="0" eaLnBrk="1" fontAlgn="base" latinLnBrk="0" hangingPunct="1">
                        <a:lnSpc>
                          <a:spcPct val="135000"/>
                        </a:lnSpc>
                        <a:spcBef>
                          <a:spcPct val="20000"/>
                        </a:spcBef>
                        <a:spcAft>
                          <a:spcPct val="0"/>
                        </a:spcAft>
                        <a:buClrTx/>
                        <a:buSzPct val="75000"/>
                        <a:buFont typeface="Wingdings" pitchFamily="2" charset="2"/>
                        <a:buChar char="q"/>
                        <a:tabLst/>
                      </a:pPr>
                      <a:r>
                        <a:rPr kumimoji="0" lang="en-US" sz="2400" b="0" i="0" u="none" strike="noStrike" cap="none" normalizeH="0" baseline="0" dirty="0" smtClean="0">
                          <a:ln>
                            <a:noFill/>
                          </a:ln>
                          <a:solidFill>
                            <a:schemeClr val="tx1"/>
                          </a:solidFill>
                          <a:effectLst/>
                          <a:latin typeface="+mn-lt"/>
                          <a:cs typeface="Angsana New" pitchFamily="18" charset="-34"/>
                        </a:rPr>
                        <a:t>&lt; 2.8     </a:t>
                      </a: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a:t>
                      </a:r>
                      <a:r>
                        <a:rPr kumimoji="0" lang="en-US" sz="2400" b="0" i="0" u="none" strike="noStrike" cap="none" normalizeH="0" baseline="0" dirty="0" smtClean="0">
                          <a:ln>
                            <a:noFill/>
                          </a:ln>
                          <a:solidFill>
                            <a:schemeClr val="tx1"/>
                          </a:solidFill>
                          <a:effectLst/>
                          <a:latin typeface="+mn-lt"/>
                          <a:cs typeface="Angsana New" pitchFamily="18" charset="-34"/>
                        </a:rPr>
                        <a:t> Possible kwashiorkor</a:t>
                      </a:r>
                    </a:p>
                  </a:txBody>
                  <a:tcPr horzOverflow="overflow"/>
                </a:tc>
              </a:tr>
              <a:tr h="370840">
                <a:tc>
                  <a:txBody>
                    <a:bodyPr/>
                    <a:lstStyle/>
                    <a:p>
                      <a:pPr marL="0" marR="0" lvl="0" indent="0" algn="ctr" defTabSz="914400" rtl="0" eaLnBrk="1" fontAlgn="base" latinLnBrk="0" hangingPunct="1">
                        <a:lnSpc>
                          <a:spcPct val="135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mn-lt"/>
                          <a:cs typeface="Angsana New" pitchFamily="18" charset="-34"/>
                        </a:rPr>
                        <a:t>Serum </a:t>
                      </a:r>
                      <a:r>
                        <a:rPr kumimoji="0" lang="en-US" sz="2400" b="1" i="0" u="none" strike="noStrike" cap="none" normalizeH="0" baseline="0" dirty="0" err="1" smtClean="0">
                          <a:ln>
                            <a:noFill/>
                          </a:ln>
                          <a:solidFill>
                            <a:schemeClr val="tx1"/>
                          </a:solidFill>
                          <a:effectLst/>
                          <a:latin typeface="+mn-lt"/>
                          <a:cs typeface="Angsana New" pitchFamily="18" charset="-34"/>
                        </a:rPr>
                        <a:t>prealbumin</a:t>
                      </a:r>
                      <a:r>
                        <a:rPr kumimoji="0" lang="en-US" sz="2400" b="1" i="0" u="none" strike="noStrike" cap="none" normalizeH="0" baseline="0" dirty="0" smtClean="0">
                          <a:ln>
                            <a:noFill/>
                          </a:ln>
                          <a:solidFill>
                            <a:schemeClr val="tx1"/>
                          </a:solidFill>
                          <a:effectLst/>
                          <a:latin typeface="+mn-lt"/>
                          <a:cs typeface="Angsana New" pitchFamily="18" charset="-34"/>
                        </a:rPr>
                        <a:t/>
                      </a:r>
                      <a:br>
                        <a:rPr kumimoji="0" lang="en-US" sz="2400" b="1" i="0" u="none" strike="noStrike" cap="none" normalizeH="0" baseline="0" dirty="0" smtClean="0">
                          <a:ln>
                            <a:noFill/>
                          </a:ln>
                          <a:solidFill>
                            <a:schemeClr val="tx1"/>
                          </a:solidFill>
                          <a:effectLst/>
                          <a:latin typeface="+mn-lt"/>
                          <a:cs typeface="Angsana New" pitchFamily="18" charset="-34"/>
                        </a:rPr>
                      </a:br>
                      <a:r>
                        <a:rPr kumimoji="0" lang="en-US" sz="2400" b="1" i="0" u="none" strike="noStrike" cap="none" normalizeH="0" baseline="0" dirty="0" smtClean="0">
                          <a:ln>
                            <a:noFill/>
                          </a:ln>
                          <a:solidFill>
                            <a:schemeClr val="tx1"/>
                          </a:solidFill>
                          <a:effectLst/>
                          <a:latin typeface="+mn-lt"/>
                          <a:cs typeface="Angsana New" pitchFamily="18" charset="-34"/>
                        </a:rPr>
                        <a:t>(20-40 mg/</a:t>
                      </a:r>
                      <a:r>
                        <a:rPr kumimoji="0" lang="en-US" sz="2400" b="1" i="0" u="none" strike="noStrike" cap="none" normalizeH="0" baseline="0" dirty="0" err="1" smtClean="0">
                          <a:ln>
                            <a:noFill/>
                          </a:ln>
                          <a:solidFill>
                            <a:schemeClr val="tx1"/>
                          </a:solidFill>
                          <a:effectLst/>
                          <a:latin typeface="+mn-lt"/>
                          <a:cs typeface="Angsana New" pitchFamily="18" charset="-34"/>
                        </a:rPr>
                        <a:t>dL</a:t>
                      </a:r>
                      <a:r>
                        <a:rPr kumimoji="0" lang="en-US" sz="2400" b="1" i="0" u="none" strike="noStrike" cap="none" normalizeH="0" baseline="0" dirty="0" smtClean="0">
                          <a:ln>
                            <a:noFill/>
                          </a:ln>
                          <a:solidFill>
                            <a:schemeClr val="tx1"/>
                          </a:solidFill>
                          <a:effectLst/>
                          <a:latin typeface="+mn-lt"/>
                          <a:cs typeface="Angsana New" pitchFamily="18" charset="-34"/>
                        </a:rPr>
                        <a:t>)</a:t>
                      </a:r>
                      <a:endParaRPr kumimoji="0" lang="th-TH" sz="2400" b="1" i="0" u="none" strike="noStrike" cap="none" normalizeH="0" baseline="0" dirty="0" smtClean="0">
                        <a:ln>
                          <a:noFill/>
                        </a:ln>
                        <a:solidFill>
                          <a:schemeClr val="tx1"/>
                        </a:solidFill>
                        <a:effectLst/>
                        <a:latin typeface="+mn-lt"/>
                        <a:cs typeface="Angsana New" pitchFamily="18" charset="-34"/>
                      </a:endParaRPr>
                    </a:p>
                  </a:txBody>
                  <a:tcPr horzOverflow="overflow"/>
                </a:tc>
                <a:tc>
                  <a:txBody>
                    <a:bodyPr/>
                    <a:lstStyle/>
                    <a:p>
                      <a:pPr marL="342900" marR="0" lvl="0" indent="-342900" algn="l" defTabSz="914400" rtl="0" eaLnBrk="1" fontAlgn="base" latinLnBrk="0" hangingPunct="1">
                        <a:lnSpc>
                          <a:spcPct val="135000"/>
                        </a:lnSpc>
                        <a:spcBef>
                          <a:spcPct val="20000"/>
                        </a:spcBef>
                        <a:spcAft>
                          <a:spcPct val="0"/>
                        </a:spcAft>
                        <a:buClrTx/>
                        <a:buSzPct val="75000"/>
                        <a:buFont typeface="Wingdings" pitchFamily="2" charset="2"/>
                        <a:buChar char="q"/>
                        <a:tabLst/>
                      </a:pPr>
                      <a:r>
                        <a:rPr kumimoji="0" lang="en-US" sz="2400" b="0" i="0" u="none" strike="noStrike" cap="none" normalizeH="0" baseline="0" dirty="0" smtClean="0">
                          <a:ln>
                            <a:noFill/>
                          </a:ln>
                          <a:solidFill>
                            <a:schemeClr val="tx1"/>
                          </a:solidFill>
                          <a:effectLst/>
                          <a:latin typeface="+mn-lt"/>
                          <a:cs typeface="Angsana New" pitchFamily="18" charset="-34"/>
                        </a:rPr>
                        <a:t>10-15  </a:t>
                      </a: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 Mild protein depletion</a:t>
                      </a:r>
                    </a:p>
                    <a:p>
                      <a:pPr marL="342900" marR="0" lvl="0" indent="-342900" algn="l" defTabSz="914400" rtl="0" eaLnBrk="1" fontAlgn="base" latinLnBrk="0" hangingPunct="1">
                        <a:lnSpc>
                          <a:spcPct val="135000"/>
                        </a:lnSpc>
                        <a:spcBef>
                          <a:spcPct val="20000"/>
                        </a:spcBef>
                        <a:spcAft>
                          <a:spcPct val="0"/>
                        </a:spcAft>
                        <a:buClrTx/>
                        <a:buSzPct val="75000"/>
                        <a:buFont typeface="Wingdings" pitchFamily="2" charset="2"/>
                        <a:buChar char="q"/>
                        <a:tabLst/>
                      </a:pP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5 - 10    Moderate protein depletion</a:t>
                      </a:r>
                    </a:p>
                    <a:p>
                      <a:pPr marL="342900" marR="0" lvl="0" indent="-342900" algn="l" defTabSz="914400" rtl="0" eaLnBrk="1" fontAlgn="base" latinLnBrk="0" hangingPunct="1">
                        <a:lnSpc>
                          <a:spcPct val="135000"/>
                        </a:lnSpc>
                        <a:spcBef>
                          <a:spcPct val="20000"/>
                        </a:spcBef>
                        <a:spcAft>
                          <a:spcPct val="0"/>
                        </a:spcAft>
                        <a:buClrTx/>
                        <a:buSzPct val="75000"/>
                        <a:buFont typeface="Wingdings" pitchFamily="2" charset="2"/>
                        <a:buChar char="q"/>
                        <a:tabLst/>
                      </a:pPr>
                      <a:r>
                        <a:rPr kumimoji="0" lang="en-US" sz="2400" b="0" i="0" u="none" strike="noStrike" cap="none" normalizeH="0" baseline="0" dirty="0" smtClean="0">
                          <a:ln>
                            <a:noFill/>
                          </a:ln>
                          <a:solidFill>
                            <a:schemeClr val="tx1"/>
                          </a:solidFill>
                          <a:effectLst/>
                          <a:latin typeface="+mn-lt"/>
                          <a:cs typeface="Angsana New" pitchFamily="18" charset="-34"/>
                          <a:sym typeface="Wingdings" pitchFamily="2" charset="2"/>
                        </a:rPr>
                        <a:t>&lt; 5        Severe protein depletion</a:t>
                      </a:r>
                    </a:p>
                  </a:txBody>
                  <a:tcPr horzOverflow="overflow"/>
                </a:tc>
              </a:tr>
            </a:tbl>
          </a:graphicData>
        </a:graphic>
      </p:graphicFrame>
      <p:sp>
        <p:nvSpPr>
          <p:cNvPr id="3" name="Slide Number Placeholder 2"/>
          <p:cNvSpPr>
            <a:spLocks noGrp="1"/>
          </p:cNvSpPr>
          <p:nvPr>
            <p:ph type="sldNum" sz="quarter" idx="12"/>
          </p:nvPr>
        </p:nvSpPr>
        <p:spPr/>
        <p:txBody>
          <a:bodyPr/>
          <a:lstStyle/>
          <a:p>
            <a:fld id="{B0169B16-6467-4583-B92B-1B24F2DDF889}" type="slidenum">
              <a:rPr lang="en-US" smtClean="0"/>
              <a:pPr/>
              <a:t>17</a:t>
            </a:fld>
            <a:endParaRPr lang="th-TH"/>
          </a:p>
        </p:txBody>
      </p:sp>
      <p:sp>
        <p:nvSpPr>
          <p:cNvPr id="6" name="Rectangle 2"/>
          <p:cNvSpPr>
            <a:spLocks noGrp="1" noChangeArrowheads="1"/>
          </p:cNvSpPr>
          <p:nvPr>
            <p:ph type="title"/>
          </p:nvPr>
        </p:nvSpPr>
        <p:spPr>
          <a:xfrm>
            <a:off x="1143000" y="484620"/>
            <a:ext cx="6705600" cy="734580"/>
          </a:xfrm>
        </p:spPr>
        <p:txBody>
          <a:bodyPr>
            <a:noAutofit/>
          </a:bodyPr>
          <a:lstStyle/>
          <a:p>
            <a:pPr algn="ctr"/>
            <a:r>
              <a:rPr lang="en-US" sz="4800" b="1" dirty="0">
                <a:latin typeface="+mn-lt"/>
              </a:rPr>
              <a:t>Laboratory </a:t>
            </a:r>
            <a:r>
              <a:rPr lang="en-US" sz="4800" b="1" dirty="0" smtClean="0">
                <a:latin typeface="+mn-lt"/>
              </a:rPr>
              <a:t>Tests  </a:t>
            </a:r>
            <a:r>
              <a:rPr lang="en-US" sz="3600" b="1" dirty="0" smtClean="0">
                <a:latin typeface="+mn-lt"/>
              </a:rPr>
              <a:t>(</a:t>
            </a:r>
            <a:r>
              <a:rPr lang="en-US" sz="3600" b="1" dirty="0">
                <a:latin typeface="+mn-lt"/>
              </a:rPr>
              <a:t>2</a:t>
            </a:r>
            <a:r>
              <a:rPr lang="en-US" sz="3600" b="1" dirty="0" smtClean="0">
                <a:latin typeface="+mn-lt"/>
              </a:rPr>
              <a:t>)</a:t>
            </a:r>
            <a:endParaRPr lang="th-TH" sz="3600" b="1" dirty="0">
              <a:latin typeface="+mn-lt"/>
            </a:endParaRPr>
          </a:p>
        </p:txBody>
      </p:sp>
      <p:sp>
        <p:nvSpPr>
          <p:cNvPr id="7" name="Rounded Rectangle 6"/>
          <p:cNvSpPr/>
          <p:nvPr/>
        </p:nvSpPr>
        <p:spPr>
          <a:xfrm>
            <a:off x="457200" y="2819400"/>
            <a:ext cx="7924800" cy="1066800"/>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925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127 Samitti Ch\SPENT\logo Spent B.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5416"/>
          <a:stretch/>
        </p:blipFill>
        <p:spPr bwMode="auto">
          <a:xfrm>
            <a:off x="2611709" y="3312"/>
            <a:ext cx="3711708" cy="268850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5541574"/>
            <a:ext cx="9144000" cy="1292662"/>
          </a:xfrm>
          <a:prstGeom prst="rect">
            <a:avLst/>
          </a:prstGeom>
          <a:solidFill>
            <a:schemeClr val="accent4">
              <a:lumMod val="20000"/>
              <a:lumOff val="80000"/>
            </a:schemeClr>
          </a:solidFill>
        </p:spPr>
        <p:txBody>
          <a:bodyPr wrap="square" rtlCol="0">
            <a:spAutoFit/>
          </a:bodyPr>
          <a:lstStyle/>
          <a:p>
            <a:pPr fontAlgn="auto">
              <a:spcBef>
                <a:spcPts val="0"/>
              </a:spcBef>
              <a:spcAft>
                <a:spcPts val="0"/>
              </a:spcAft>
            </a:pPr>
            <a:r>
              <a:rPr lang="en-US" sz="2600" b="1" dirty="0" smtClean="0">
                <a:solidFill>
                  <a:prstClr val="black"/>
                </a:solidFill>
                <a:latin typeface="Calibri"/>
              </a:rPr>
              <a:t>SPENT = </a:t>
            </a:r>
            <a:r>
              <a:rPr lang="en-US" sz="2600" b="1" dirty="0" smtClean="0">
                <a:solidFill>
                  <a:srgbClr val="0000CC"/>
                </a:solidFill>
                <a:latin typeface="Calibri"/>
              </a:rPr>
              <a:t>S</a:t>
            </a:r>
            <a:r>
              <a:rPr lang="en-US" sz="2600" b="1" dirty="0" smtClean="0">
                <a:solidFill>
                  <a:prstClr val="black"/>
                </a:solidFill>
                <a:latin typeface="Calibri"/>
              </a:rPr>
              <a:t>ociety of </a:t>
            </a:r>
            <a:r>
              <a:rPr lang="en-US" sz="2600" b="1" dirty="0" smtClean="0">
                <a:solidFill>
                  <a:srgbClr val="0000CC"/>
                </a:solidFill>
                <a:latin typeface="Calibri"/>
              </a:rPr>
              <a:t>P</a:t>
            </a:r>
            <a:r>
              <a:rPr lang="en-US" sz="2600" b="1" dirty="0" smtClean="0">
                <a:solidFill>
                  <a:prstClr val="black"/>
                </a:solidFill>
                <a:latin typeface="Calibri"/>
              </a:rPr>
              <a:t>arenteral and </a:t>
            </a:r>
            <a:r>
              <a:rPr lang="en-US" sz="2600" b="1" dirty="0" smtClean="0">
                <a:solidFill>
                  <a:srgbClr val="0000CC"/>
                </a:solidFill>
                <a:latin typeface="Calibri"/>
              </a:rPr>
              <a:t>E</a:t>
            </a:r>
            <a:r>
              <a:rPr lang="en-US" sz="2600" b="1" dirty="0" smtClean="0">
                <a:solidFill>
                  <a:prstClr val="black"/>
                </a:solidFill>
                <a:latin typeface="Calibri"/>
              </a:rPr>
              <a:t>nteral </a:t>
            </a:r>
            <a:r>
              <a:rPr lang="en-US" sz="2600" b="1" dirty="0" smtClean="0">
                <a:solidFill>
                  <a:srgbClr val="0000CC"/>
                </a:solidFill>
                <a:latin typeface="Calibri"/>
              </a:rPr>
              <a:t>N</a:t>
            </a:r>
            <a:r>
              <a:rPr lang="en-US" sz="2600" b="1" dirty="0" smtClean="0">
                <a:solidFill>
                  <a:prstClr val="black"/>
                </a:solidFill>
                <a:latin typeface="Calibri"/>
              </a:rPr>
              <a:t>utrition of </a:t>
            </a:r>
            <a:r>
              <a:rPr lang="en-US" sz="2600" b="1" dirty="0" smtClean="0">
                <a:solidFill>
                  <a:srgbClr val="0000CC"/>
                </a:solidFill>
                <a:latin typeface="Calibri"/>
              </a:rPr>
              <a:t>T</a:t>
            </a:r>
            <a:r>
              <a:rPr lang="en-US" sz="2600" b="1" dirty="0" smtClean="0">
                <a:solidFill>
                  <a:prstClr val="black"/>
                </a:solidFill>
                <a:latin typeface="Calibri"/>
              </a:rPr>
              <a:t>hailand</a:t>
            </a:r>
          </a:p>
          <a:p>
            <a:pPr fontAlgn="auto">
              <a:spcBef>
                <a:spcPts val="0"/>
              </a:spcBef>
              <a:spcAft>
                <a:spcPts val="0"/>
              </a:spcAft>
            </a:pPr>
            <a:r>
              <a:rPr lang="en-US" sz="2600" b="1" dirty="0">
                <a:solidFill>
                  <a:prstClr val="black"/>
                </a:solidFill>
                <a:latin typeface="Calibri"/>
              </a:rPr>
              <a:t> </a:t>
            </a:r>
            <a:r>
              <a:rPr lang="en-US" sz="2600" b="1" dirty="0" smtClean="0">
                <a:solidFill>
                  <a:prstClr val="black"/>
                </a:solidFill>
                <a:latin typeface="Calibri"/>
              </a:rPr>
              <a:t>            =  </a:t>
            </a:r>
            <a:r>
              <a:rPr lang="th-TH" sz="2600" b="1" dirty="0" smtClean="0">
                <a:solidFill>
                  <a:prstClr val="black"/>
                </a:solidFill>
                <a:latin typeface="Calibri"/>
                <a:cs typeface="Cordia New"/>
              </a:rPr>
              <a:t>สมาคมผู้ให้อาหารทางหลอดเลือดดำและทางเดินอาหารแห่งประเทศไทย</a:t>
            </a:r>
            <a:endParaRPr lang="en-US" sz="2600" b="1" dirty="0" smtClean="0">
              <a:solidFill>
                <a:prstClr val="black"/>
              </a:solidFill>
              <a:latin typeface="Calibri"/>
            </a:endParaRPr>
          </a:p>
          <a:p>
            <a:pPr algn="ctr" fontAlgn="auto">
              <a:spcBef>
                <a:spcPts val="0"/>
              </a:spcBef>
              <a:spcAft>
                <a:spcPts val="0"/>
              </a:spcAft>
            </a:pPr>
            <a:r>
              <a:rPr lang="en-US" sz="2600" b="1" dirty="0" smtClean="0">
                <a:solidFill>
                  <a:prstClr val="black"/>
                </a:solidFill>
                <a:latin typeface="Calibri"/>
              </a:rPr>
              <a:t>(www.spent.or.th)</a:t>
            </a:r>
            <a:endParaRPr lang="en-US" sz="2600" b="1" dirty="0">
              <a:solidFill>
                <a:prstClr val="black"/>
              </a:solidFill>
              <a:latin typeface="Calibri"/>
            </a:endParaRPr>
          </a:p>
        </p:txBody>
      </p:sp>
      <p:sp>
        <p:nvSpPr>
          <p:cNvPr id="8" name="TextBox 7"/>
          <p:cNvSpPr txBox="1"/>
          <p:nvPr/>
        </p:nvSpPr>
        <p:spPr>
          <a:xfrm>
            <a:off x="190500" y="2514600"/>
            <a:ext cx="8763000" cy="1323439"/>
          </a:xfrm>
          <a:prstGeom prst="rect">
            <a:avLst/>
          </a:prstGeom>
          <a:noFill/>
        </p:spPr>
        <p:txBody>
          <a:bodyPr wrap="square" rtlCol="0">
            <a:spAutoFit/>
          </a:bodyPr>
          <a:lstStyle/>
          <a:p>
            <a:pPr algn="ctr" fontAlgn="auto">
              <a:spcBef>
                <a:spcPts val="0"/>
              </a:spcBef>
              <a:spcAft>
                <a:spcPts val="0"/>
              </a:spcAft>
            </a:pPr>
            <a:r>
              <a:rPr lang="en-US" sz="4000" b="1" dirty="0" smtClean="0">
                <a:solidFill>
                  <a:prstClr val="black"/>
                </a:solidFill>
                <a:latin typeface="Calibri"/>
              </a:rPr>
              <a:t>Nutrition Assessment endorsed by SPENT</a:t>
            </a:r>
            <a:r>
              <a:rPr lang="en-US" sz="4000" b="1" dirty="0">
                <a:solidFill>
                  <a:prstClr val="black"/>
                </a:solidFill>
                <a:latin typeface="Calibri"/>
              </a:rPr>
              <a:t>:</a:t>
            </a:r>
            <a:r>
              <a:rPr lang="en-US" sz="4000" b="1" dirty="0" smtClean="0">
                <a:solidFill>
                  <a:prstClr val="black"/>
                </a:solidFill>
                <a:latin typeface="Calibri"/>
              </a:rPr>
              <a:t>  </a:t>
            </a:r>
            <a:endParaRPr lang="en-US" sz="4000" b="1" dirty="0">
              <a:solidFill>
                <a:prstClr val="black"/>
              </a:solidFill>
              <a:latin typeface="Calibri"/>
            </a:endParaRPr>
          </a:p>
        </p:txBody>
      </p:sp>
      <p:sp>
        <p:nvSpPr>
          <p:cNvPr id="9" name="TextBox 8"/>
          <p:cNvSpPr txBox="1"/>
          <p:nvPr/>
        </p:nvSpPr>
        <p:spPr>
          <a:xfrm>
            <a:off x="1778904" y="3817930"/>
            <a:ext cx="6125770" cy="1668470"/>
          </a:xfrm>
          <a:prstGeom prst="rect">
            <a:avLst/>
          </a:prstGeom>
          <a:solidFill>
            <a:schemeClr val="bg2"/>
          </a:solidFill>
        </p:spPr>
        <p:txBody>
          <a:bodyPr wrap="square" rtlCol="0">
            <a:spAutoFit/>
          </a:bodyPr>
          <a:lstStyle/>
          <a:p>
            <a:pPr marL="285750" indent="-285750" fontAlgn="auto">
              <a:lnSpc>
                <a:spcPct val="150000"/>
              </a:lnSpc>
              <a:spcBef>
                <a:spcPts val="0"/>
              </a:spcBef>
              <a:spcAft>
                <a:spcPts val="0"/>
              </a:spcAft>
              <a:buFont typeface="Arial" panose="020B0604020202020204" pitchFamily="34" charset="0"/>
              <a:buChar char="•"/>
            </a:pPr>
            <a:r>
              <a:rPr lang="en-US" sz="3600" b="1" dirty="0" smtClean="0">
                <a:solidFill>
                  <a:prstClr val="black"/>
                </a:solidFill>
                <a:latin typeface="Calibri"/>
              </a:rPr>
              <a:t>NT (Nutrition Triage)    </a:t>
            </a:r>
            <a:r>
              <a:rPr lang="en-US" sz="3600" b="1" i="1" dirty="0" smtClean="0">
                <a:solidFill>
                  <a:prstClr val="black"/>
                </a:solidFill>
                <a:latin typeface="Calibri"/>
              </a:rPr>
              <a:t>or</a:t>
            </a:r>
          </a:p>
          <a:p>
            <a:pPr marL="285750" indent="-285750" fontAlgn="auto">
              <a:lnSpc>
                <a:spcPct val="150000"/>
              </a:lnSpc>
              <a:spcBef>
                <a:spcPts val="0"/>
              </a:spcBef>
              <a:spcAft>
                <a:spcPts val="0"/>
              </a:spcAft>
              <a:buFont typeface="Arial" panose="020B0604020202020204" pitchFamily="34" charset="0"/>
              <a:buChar char="•"/>
            </a:pPr>
            <a:r>
              <a:rPr lang="en-US" sz="3600" b="1" dirty="0" smtClean="0">
                <a:solidFill>
                  <a:prstClr val="black"/>
                </a:solidFill>
                <a:latin typeface="Calibri"/>
              </a:rPr>
              <a:t>NAF (Nutrition Alert Form)</a:t>
            </a:r>
            <a:endParaRPr lang="en-US" sz="3600" b="1" dirty="0">
              <a:solidFill>
                <a:prstClr val="black"/>
              </a:solidFill>
              <a:latin typeface="Calibri"/>
            </a:endParaRPr>
          </a:p>
        </p:txBody>
      </p:sp>
    </p:spTree>
    <p:extLst>
      <p:ext uri="{BB962C8B-B14F-4D97-AF65-F5344CB8AC3E}">
        <p14:creationId xmlns:p14="http://schemas.microsoft.com/office/powerpoint/2010/main" val="864159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w="28575">
            <a:noFill/>
          </a:ln>
        </p:spPr>
        <p:txBody>
          <a:bodyPr anchor="ctr">
            <a:noAutofit/>
          </a:bodyPr>
          <a:lstStyle/>
          <a:p>
            <a:pPr algn="ctr" eaLnBrk="1" fontAlgn="auto" hangingPunct="1">
              <a:spcAft>
                <a:spcPts val="0"/>
              </a:spcAft>
              <a:defRPr/>
            </a:pPr>
            <a:r>
              <a:rPr lang="en-US" sz="5400" b="1" dirty="0" smtClean="0">
                <a:solidFill>
                  <a:schemeClr val="tx1"/>
                </a:solidFill>
                <a:latin typeface="+mn-lt"/>
              </a:rPr>
              <a:t>Lab Investigations</a:t>
            </a:r>
            <a:endParaRPr lang="en-US" sz="5400" b="1" dirty="0">
              <a:solidFill>
                <a:schemeClr val="tx1"/>
              </a:solidFill>
              <a:latin typeface="+mn-lt"/>
            </a:endParaRPr>
          </a:p>
        </p:txBody>
      </p:sp>
      <p:sp>
        <p:nvSpPr>
          <p:cNvPr id="2" name="Content Placeholder 1"/>
          <p:cNvSpPr>
            <a:spLocks noGrp="1"/>
          </p:cNvSpPr>
          <p:nvPr>
            <p:ph idx="1"/>
          </p:nvPr>
        </p:nvSpPr>
        <p:spPr>
          <a:xfrm>
            <a:off x="0" y="1825625"/>
            <a:ext cx="9144000" cy="4351338"/>
          </a:xfrm>
        </p:spPr>
        <p:txBody>
          <a:bodyPr>
            <a:normAutofit/>
          </a:bodyPr>
          <a:lstStyle/>
          <a:p>
            <a:pPr marL="576072" indent="-457200">
              <a:lnSpc>
                <a:spcPct val="150000"/>
              </a:lnSpc>
              <a:spcBef>
                <a:spcPts val="0"/>
              </a:spcBef>
              <a:defRPr/>
            </a:pPr>
            <a:r>
              <a:rPr lang="en-US" sz="2800" dirty="0" smtClean="0"/>
              <a:t>CBC:</a:t>
            </a:r>
            <a:r>
              <a:rPr lang="en-US" sz="2800" b="1" dirty="0" smtClean="0"/>
              <a:t> </a:t>
            </a:r>
            <a:r>
              <a:rPr lang="en-US" sz="2800" b="1" dirty="0" err="1" smtClean="0">
                <a:solidFill>
                  <a:srgbClr val="C00000"/>
                </a:solidFill>
              </a:rPr>
              <a:t>Hct</a:t>
            </a:r>
            <a:r>
              <a:rPr lang="en-US" sz="2800" b="1" dirty="0" smtClean="0">
                <a:solidFill>
                  <a:srgbClr val="C00000"/>
                </a:solidFill>
              </a:rPr>
              <a:t> </a:t>
            </a:r>
            <a:r>
              <a:rPr lang="en-US" sz="2800" b="1" dirty="0">
                <a:solidFill>
                  <a:srgbClr val="C00000"/>
                </a:solidFill>
              </a:rPr>
              <a:t>28 </a:t>
            </a:r>
            <a:r>
              <a:rPr lang="en-US" sz="2800" b="1" dirty="0" smtClean="0">
                <a:solidFill>
                  <a:srgbClr val="C00000"/>
                </a:solidFill>
              </a:rPr>
              <a:t>%</a:t>
            </a:r>
            <a:r>
              <a:rPr lang="en-US" sz="2800" dirty="0" smtClean="0"/>
              <a:t>, </a:t>
            </a:r>
            <a:r>
              <a:rPr lang="en-US" sz="2800" b="1" dirty="0" err="1" smtClean="0">
                <a:solidFill>
                  <a:srgbClr val="C00000"/>
                </a:solidFill>
              </a:rPr>
              <a:t>Hb</a:t>
            </a:r>
            <a:r>
              <a:rPr lang="en-US" sz="2800" b="1" dirty="0" smtClean="0">
                <a:solidFill>
                  <a:srgbClr val="C00000"/>
                </a:solidFill>
              </a:rPr>
              <a:t> 8.5 g/</a:t>
            </a:r>
            <a:r>
              <a:rPr lang="en-US" sz="2800" b="1" dirty="0" err="1" smtClean="0">
                <a:solidFill>
                  <a:srgbClr val="C00000"/>
                </a:solidFill>
              </a:rPr>
              <a:t>dL</a:t>
            </a:r>
            <a:r>
              <a:rPr lang="en-US" sz="2800" dirty="0" smtClean="0"/>
              <a:t>, </a:t>
            </a:r>
            <a:r>
              <a:rPr lang="en-US" sz="2800" b="1" dirty="0" smtClean="0">
                <a:solidFill>
                  <a:srgbClr val="3333CC"/>
                </a:solidFill>
              </a:rPr>
              <a:t>WBC 4,300</a:t>
            </a:r>
            <a:r>
              <a:rPr lang="en-US" sz="2800" dirty="0" smtClean="0"/>
              <a:t>/mm</a:t>
            </a:r>
            <a:r>
              <a:rPr lang="en-US" sz="2800" baseline="30000" dirty="0" smtClean="0"/>
              <a:t>3</a:t>
            </a:r>
            <a:r>
              <a:rPr lang="en-US" sz="2800" dirty="0" smtClean="0">
                <a:sym typeface="Symbol"/>
              </a:rPr>
              <a:t> </a:t>
            </a:r>
            <a:r>
              <a:rPr lang="en-US" sz="2800" dirty="0" smtClean="0"/>
              <a:t>(</a:t>
            </a:r>
            <a:r>
              <a:rPr lang="en-US" sz="2800" dirty="0"/>
              <a:t>PMN </a:t>
            </a:r>
            <a:r>
              <a:rPr lang="en-US" sz="2800" dirty="0" smtClean="0"/>
              <a:t>75%, </a:t>
            </a:r>
            <a:r>
              <a:rPr lang="en-US" sz="2800" b="1" dirty="0">
                <a:solidFill>
                  <a:srgbClr val="3333CC"/>
                </a:solidFill>
              </a:rPr>
              <a:t>L </a:t>
            </a:r>
            <a:r>
              <a:rPr lang="en-US" sz="2800" b="1" dirty="0" smtClean="0">
                <a:solidFill>
                  <a:srgbClr val="3333CC"/>
                </a:solidFill>
              </a:rPr>
              <a:t>15%</a:t>
            </a:r>
            <a:r>
              <a:rPr lang="en-US" sz="2800" dirty="0" smtClean="0"/>
              <a:t>, </a:t>
            </a:r>
            <a:r>
              <a:rPr lang="en-US" sz="2800" dirty="0"/>
              <a:t>E 2</a:t>
            </a:r>
            <a:r>
              <a:rPr lang="en-US" sz="2800" dirty="0" smtClean="0"/>
              <a:t>%), Platelet 283,000/mm</a:t>
            </a:r>
            <a:r>
              <a:rPr lang="en-US" sz="2800" baseline="30000" dirty="0" smtClean="0"/>
              <a:t>3</a:t>
            </a:r>
            <a:r>
              <a:rPr lang="en-US" sz="2800" dirty="0" smtClean="0"/>
              <a:t>, MCV 90 </a:t>
            </a:r>
            <a:r>
              <a:rPr lang="en-US" sz="2800" dirty="0" err="1" smtClean="0"/>
              <a:t>fL</a:t>
            </a:r>
            <a:r>
              <a:rPr lang="en-US" sz="2800" baseline="30000" dirty="0" smtClean="0"/>
              <a:t/>
            </a:r>
            <a:br>
              <a:rPr lang="en-US" sz="2800" baseline="30000" dirty="0" smtClean="0"/>
            </a:br>
            <a:endParaRPr lang="en-US" sz="2800" dirty="0"/>
          </a:p>
          <a:p>
            <a:pPr marL="576072" indent="-457200">
              <a:lnSpc>
                <a:spcPct val="150000"/>
              </a:lnSpc>
              <a:spcBef>
                <a:spcPts val="0"/>
              </a:spcBef>
              <a:defRPr/>
            </a:pPr>
            <a:r>
              <a:rPr lang="en-US" sz="2800" b="1" dirty="0" smtClean="0">
                <a:solidFill>
                  <a:srgbClr val="C00000"/>
                </a:solidFill>
              </a:rPr>
              <a:t>BUN  23 </a:t>
            </a:r>
            <a:r>
              <a:rPr lang="en-US" sz="2800" dirty="0" smtClean="0"/>
              <a:t>mg/</a:t>
            </a:r>
            <a:r>
              <a:rPr lang="en-US" sz="2800" dirty="0" err="1" smtClean="0"/>
              <a:t>dL</a:t>
            </a:r>
            <a:r>
              <a:rPr lang="en-US" sz="2800" dirty="0" smtClean="0"/>
              <a:t>, </a:t>
            </a:r>
            <a:r>
              <a:rPr lang="en-US" sz="2800" b="1" dirty="0" smtClean="0">
                <a:solidFill>
                  <a:srgbClr val="C00000"/>
                </a:solidFill>
              </a:rPr>
              <a:t>Cr 0.41</a:t>
            </a:r>
            <a:r>
              <a:rPr lang="en-US" sz="2800" dirty="0"/>
              <a:t>	</a:t>
            </a:r>
            <a:r>
              <a:rPr lang="en-US" sz="2800" dirty="0" smtClean="0"/>
              <a:t>mg/</a:t>
            </a:r>
            <a:r>
              <a:rPr lang="en-US" sz="2800" dirty="0" err="1" smtClean="0"/>
              <a:t>dL</a:t>
            </a:r>
            <a:endParaRPr lang="en-US" sz="2800" dirty="0" smtClean="0"/>
          </a:p>
          <a:p>
            <a:pPr marL="576072" indent="-457200">
              <a:lnSpc>
                <a:spcPct val="150000"/>
              </a:lnSpc>
              <a:spcBef>
                <a:spcPts val="0"/>
              </a:spcBef>
              <a:defRPr/>
            </a:pPr>
            <a:r>
              <a:rPr lang="en-US" sz="2800" dirty="0" smtClean="0"/>
              <a:t>Serum </a:t>
            </a:r>
            <a:r>
              <a:rPr lang="en-US" sz="2800" b="1" dirty="0" smtClean="0">
                <a:solidFill>
                  <a:srgbClr val="C00000"/>
                </a:solidFill>
              </a:rPr>
              <a:t>cholesterol 100 </a:t>
            </a:r>
            <a:r>
              <a:rPr lang="en-US" sz="2800" dirty="0" smtClean="0"/>
              <a:t>mg/</a:t>
            </a:r>
            <a:r>
              <a:rPr lang="en-US" sz="2800" dirty="0" err="1" smtClean="0"/>
              <a:t>dL</a:t>
            </a:r>
            <a:endParaRPr lang="en-US" sz="2800" dirty="0" smtClean="0"/>
          </a:p>
          <a:p>
            <a:pPr marL="576072" indent="-457200">
              <a:lnSpc>
                <a:spcPct val="150000"/>
              </a:lnSpc>
              <a:spcBef>
                <a:spcPts val="0"/>
              </a:spcBef>
              <a:defRPr/>
            </a:pPr>
            <a:r>
              <a:rPr lang="en-US" sz="2800" dirty="0" smtClean="0"/>
              <a:t>Electrolytes: Na 138, </a:t>
            </a:r>
            <a:r>
              <a:rPr lang="en-US" sz="2800" b="1" dirty="0" smtClean="0">
                <a:solidFill>
                  <a:srgbClr val="C00000"/>
                </a:solidFill>
              </a:rPr>
              <a:t>K 3.2</a:t>
            </a:r>
            <a:r>
              <a:rPr lang="en-US" sz="2800" dirty="0" smtClean="0"/>
              <a:t>, Cl 105, </a:t>
            </a:r>
            <a:r>
              <a:rPr lang="en-US" sz="2800" b="1" dirty="0" smtClean="0">
                <a:solidFill>
                  <a:srgbClr val="C00000"/>
                </a:solidFill>
              </a:rPr>
              <a:t>HCO</a:t>
            </a:r>
            <a:r>
              <a:rPr lang="en-US" sz="2800" b="1" baseline="-25000" dirty="0" smtClean="0">
                <a:solidFill>
                  <a:srgbClr val="C00000"/>
                </a:solidFill>
              </a:rPr>
              <a:t>3</a:t>
            </a:r>
            <a:r>
              <a:rPr lang="en-US" sz="2800" b="1" baseline="30000" dirty="0" smtClean="0">
                <a:solidFill>
                  <a:srgbClr val="C00000"/>
                </a:solidFill>
              </a:rPr>
              <a:t>-</a:t>
            </a:r>
            <a:r>
              <a:rPr lang="en-US" sz="2800" b="1" dirty="0" smtClean="0">
                <a:solidFill>
                  <a:srgbClr val="C00000"/>
                </a:solidFill>
              </a:rPr>
              <a:t> 26 </a:t>
            </a:r>
            <a:r>
              <a:rPr lang="en-US" sz="2800" dirty="0" err="1" smtClean="0"/>
              <a:t>mEq</a:t>
            </a:r>
            <a:r>
              <a:rPr lang="en-US" sz="2800" dirty="0" smtClean="0"/>
              <a:t>/L</a:t>
            </a:r>
          </a:p>
          <a:p>
            <a:pPr marL="118872" indent="0">
              <a:lnSpc>
                <a:spcPct val="150000"/>
              </a:lnSpc>
              <a:spcBef>
                <a:spcPts val="0"/>
              </a:spcBef>
              <a:buNone/>
              <a:defRPr/>
            </a:pPr>
            <a:endParaRPr lang="en-US" sz="2800" dirty="0" smtClean="0"/>
          </a:p>
          <a:p>
            <a:pPr marL="118872" indent="0">
              <a:lnSpc>
                <a:spcPct val="150000"/>
              </a:lnSpc>
              <a:spcBef>
                <a:spcPts val="0"/>
              </a:spcBef>
              <a:buNone/>
              <a:defRPr/>
            </a:pPr>
            <a:endParaRPr lang="en-US" sz="2800" dirty="0"/>
          </a:p>
          <a:p>
            <a:pPr>
              <a:lnSpc>
                <a:spcPct val="150000"/>
              </a:lnSpc>
            </a:pPr>
            <a:endParaRPr lang="en-US" sz="2800" dirty="0"/>
          </a:p>
        </p:txBody>
      </p:sp>
      <p:sp>
        <p:nvSpPr>
          <p:cNvPr id="3" name="TextBox 2"/>
          <p:cNvSpPr txBox="1"/>
          <p:nvPr/>
        </p:nvSpPr>
        <p:spPr>
          <a:xfrm>
            <a:off x="1905000" y="3200400"/>
            <a:ext cx="5334000" cy="523220"/>
          </a:xfrm>
          <a:prstGeom prst="rect">
            <a:avLst/>
          </a:prstGeom>
          <a:solidFill>
            <a:schemeClr val="accent2">
              <a:lumMod val="40000"/>
              <a:lumOff val="60000"/>
            </a:schemeClr>
          </a:solidFill>
        </p:spPr>
        <p:txBody>
          <a:bodyPr wrap="square" rtlCol="0">
            <a:spAutoFit/>
          </a:bodyPr>
          <a:lstStyle/>
          <a:p>
            <a:pPr algn="ctr"/>
            <a:r>
              <a:rPr lang="en-US" dirty="0" smtClean="0">
                <a:latin typeface="+mn-lt"/>
              </a:rPr>
              <a:t>TLC = 15% x 4,300 = 645 mm</a:t>
            </a:r>
            <a:r>
              <a:rPr lang="en-US" baseline="30000" dirty="0" smtClean="0">
                <a:latin typeface="+mn-lt"/>
              </a:rPr>
              <a:t>3</a:t>
            </a:r>
            <a:endParaRPr lang="en-US" baseline="30000" dirty="0">
              <a:latin typeface="+mn-lt"/>
            </a:endParaRPr>
          </a:p>
        </p:txBody>
      </p:sp>
    </p:spTree>
    <p:extLst>
      <p:ext uri="{BB962C8B-B14F-4D97-AF65-F5344CB8AC3E}">
        <p14:creationId xmlns:p14="http://schemas.microsoft.com/office/powerpoint/2010/main" val="2986115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98437"/>
            <a:ext cx="7886700" cy="1325563"/>
          </a:xfrm>
          <a:solidFill>
            <a:schemeClr val="accent6">
              <a:lumMod val="20000"/>
              <a:lumOff val="80000"/>
            </a:schemeClr>
          </a:solidFill>
        </p:spPr>
        <p:txBody>
          <a:bodyPr>
            <a:normAutofit/>
          </a:bodyPr>
          <a:lstStyle/>
          <a:p>
            <a:pPr algn="ctr"/>
            <a:r>
              <a:rPr lang="th-TH" sz="6600" b="1" dirty="0" smtClean="0">
                <a:latin typeface="AngsanaUPC" panose="02020603050405020304" pitchFamily="18" charset="-34"/>
                <a:cs typeface="AngsanaUPC" panose="02020603050405020304" pitchFamily="18" charset="-34"/>
              </a:rPr>
              <a:t>กรณีศึกษาที่ </a:t>
            </a:r>
            <a:r>
              <a:rPr lang="en-US" sz="6600" b="1" dirty="0" smtClean="0">
                <a:latin typeface="AngsanaUPC" panose="02020603050405020304" pitchFamily="18" charset="-34"/>
                <a:cs typeface="AngsanaUPC" panose="02020603050405020304" pitchFamily="18" charset="-34"/>
              </a:rPr>
              <a:t>1</a:t>
            </a:r>
            <a:endParaRPr lang="en-US" sz="6600" b="1" dirty="0">
              <a:latin typeface="AngsanaUPC" panose="02020603050405020304" pitchFamily="18" charset="-34"/>
              <a:cs typeface="AngsanaUPC" panose="02020603050405020304" pitchFamily="18" charset="-34"/>
            </a:endParaRPr>
          </a:p>
        </p:txBody>
      </p:sp>
      <p:sp>
        <p:nvSpPr>
          <p:cNvPr id="3" name="Content Placeholder 2"/>
          <p:cNvSpPr>
            <a:spLocks noGrp="1"/>
          </p:cNvSpPr>
          <p:nvPr>
            <p:ph idx="4294967295"/>
          </p:nvPr>
        </p:nvSpPr>
        <p:spPr>
          <a:xfrm>
            <a:off x="990600" y="1905000"/>
            <a:ext cx="7480300" cy="4625975"/>
          </a:xfrm>
        </p:spPr>
        <p:txBody>
          <a:bodyPr rtlCol="0">
            <a:noAutofit/>
          </a:bodyPr>
          <a:lstStyle/>
          <a:p>
            <a:pPr marL="118872" indent="0" eaLnBrk="1" fontAlgn="auto" hangingPunct="1">
              <a:lnSpc>
                <a:spcPct val="100000"/>
              </a:lnSpc>
              <a:spcBef>
                <a:spcPts val="0"/>
              </a:spcBef>
              <a:spcAft>
                <a:spcPts val="0"/>
              </a:spcAft>
              <a:buNone/>
              <a:defRPr/>
            </a:pPr>
            <a:r>
              <a:rPr lang="th-TH" sz="4800" dirty="0" smtClean="0">
                <a:latin typeface="AngsanaUPC" panose="02020603050405020304" pitchFamily="18" charset="-34"/>
                <a:cs typeface="AngsanaUPC" panose="02020603050405020304" pitchFamily="18" charset="-34"/>
              </a:rPr>
              <a:t>ผู้ป่วยชายไทยคู่ อายุ </a:t>
            </a:r>
            <a:r>
              <a:rPr lang="en-US" sz="4800" dirty="0" smtClean="0">
                <a:latin typeface="AngsanaUPC" panose="02020603050405020304" pitchFamily="18" charset="-34"/>
                <a:cs typeface="AngsanaUPC" panose="02020603050405020304" pitchFamily="18" charset="-34"/>
              </a:rPr>
              <a:t>75 </a:t>
            </a:r>
            <a:r>
              <a:rPr lang="th-TH" sz="4800" dirty="0" smtClean="0">
                <a:latin typeface="AngsanaUPC" panose="02020603050405020304" pitchFamily="18" charset="-34"/>
                <a:cs typeface="AngsanaUPC" panose="02020603050405020304" pitchFamily="18" charset="-34"/>
              </a:rPr>
              <a:t>ปี</a:t>
            </a:r>
            <a:endParaRPr lang="en-US" sz="4800" dirty="0" smtClean="0">
              <a:latin typeface="AngsanaUPC" panose="02020603050405020304" pitchFamily="18" charset="-34"/>
              <a:cs typeface="AngsanaUPC" panose="02020603050405020304" pitchFamily="18" charset="-34"/>
            </a:endParaRPr>
          </a:p>
          <a:p>
            <a:pPr marL="118872" indent="0" eaLnBrk="1" fontAlgn="auto" hangingPunct="1">
              <a:lnSpc>
                <a:spcPct val="100000"/>
              </a:lnSpc>
              <a:spcBef>
                <a:spcPts val="0"/>
              </a:spcBef>
              <a:spcAft>
                <a:spcPts val="0"/>
              </a:spcAft>
              <a:buNone/>
              <a:defRPr/>
            </a:pPr>
            <a:r>
              <a:rPr lang="th-TH" sz="4800" dirty="0" smtClean="0">
                <a:latin typeface="AngsanaUPC" panose="02020603050405020304" pitchFamily="18" charset="-34"/>
                <a:cs typeface="AngsanaUPC" panose="02020603050405020304" pitchFamily="18" charset="-34"/>
              </a:rPr>
              <a:t>อาชีพ</a:t>
            </a:r>
            <a:r>
              <a:rPr lang="en-US" sz="4800" dirty="0" smtClean="0">
                <a:latin typeface="AngsanaUPC" panose="02020603050405020304" pitchFamily="18" charset="-34"/>
                <a:cs typeface="AngsanaUPC" panose="02020603050405020304" pitchFamily="18" charset="-34"/>
              </a:rPr>
              <a:t>:</a:t>
            </a:r>
            <a:r>
              <a:rPr lang="th-TH" sz="4800" dirty="0" smtClean="0">
                <a:latin typeface="AngsanaUPC" panose="02020603050405020304" pitchFamily="18" charset="-34"/>
                <a:cs typeface="AngsanaUPC" panose="02020603050405020304" pitchFamily="18" charset="-34"/>
              </a:rPr>
              <a:t> ข้าราชการเกษียณอายุ</a:t>
            </a:r>
            <a:endParaRPr lang="en-US" sz="4800" dirty="0" smtClean="0">
              <a:latin typeface="AngsanaUPC" panose="02020603050405020304" pitchFamily="18" charset="-34"/>
              <a:cs typeface="AngsanaUPC" panose="02020603050405020304" pitchFamily="18" charset="-34"/>
            </a:endParaRPr>
          </a:p>
          <a:p>
            <a:pPr marL="118872" indent="0" eaLnBrk="1" fontAlgn="auto" hangingPunct="1">
              <a:lnSpc>
                <a:spcPct val="100000"/>
              </a:lnSpc>
              <a:spcBef>
                <a:spcPts val="0"/>
              </a:spcBef>
              <a:spcAft>
                <a:spcPts val="0"/>
              </a:spcAft>
              <a:buNone/>
              <a:defRPr/>
            </a:pPr>
            <a:r>
              <a:rPr lang="th-TH" sz="4800" dirty="0" smtClean="0">
                <a:latin typeface="AngsanaUPC" panose="02020603050405020304" pitchFamily="18" charset="-34"/>
                <a:cs typeface="AngsanaUPC" panose="02020603050405020304" pitchFamily="18" charset="-34"/>
              </a:rPr>
              <a:t>ภูมิลำเนา </a:t>
            </a:r>
            <a:r>
              <a:rPr lang="en-US" sz="4800" dirty="0" smtClean="0">
                <a:latin typeface="AngsanaUPC" panose="02020603050405020304" pitchFamily="18" charset="-34"/>
                <a:cs typeface="AngsanaUPC" panose="02020603050405020304" pitchFamily="18" charset="-34"/>
              </a:rPr>
              <a:t>:</a:t>
            </a:r>
            <a:r>
              <a:rPr lang="th-TH" sz="4800" dirty="0" smtClean="0">
                <a:latin typeface="AngsanaUPC" panose="02020603050405020304" pitchFamily="18" charset="-34"/>
                <a:cs typeface="AngsanaUPC" panose="02020603050405020304" pitchFamily="18" charset="-34"/>
              </a:rPr>
              <a:t> กรุงเทพมหานคร</a:t>
            </a:r>
          </a:p>
          <a:p>
            <a:pPr marL="118872" indent="0" eaLnBrk="1" fontAlgn="auto" hangingPunct="1">
              <a:lnSpc>
                <a:spcPct val="100000"/>
              </a:lnSpc>
              <a:spcBef>
                <a:spcPts val="0"/>
              </a:spcBef>
              <a:spcAft>
                <a:spcPts val="0"/>
              </a:spcAft>
              <a:buNone/>
              <a:defRPr/>
            </a:pPr>
            <a:r>
              <a:rPr lang="th-TH" sz="4800" dirty="0">
                <a:latin typeface="AngsanaUPC" panose="02020603050405020304" pitchFamily="18" charset="-34"/>
                <a:cs typeface="AngsanaUPC" panose="02020603050405020304" pitchFamily="18" charset="-34"/>
              </a:rPr>
              <a:t> </a:t>
            </a:r>
          </a:p>
          <a:p>
            <a:pPr marL="118872" indent="0" eaLnBrk="1" fontAlgn="auto" hangingPunct="1">
              <a:lnSpc>
                <a:spcPct val="100000"/>
              </a:lnSpc>
              <a:spcBef>
                <a:spcPts val="0"/>
              </a:spcBef>
              <a:spcAft>
                <a:spcPts val="0"/>
              </a:spcAft>
              <a:buNone/>
              <a:defRPr/>
            </a:pPr>
            <a:r>
              <a:rPr lang="th-TH" sz="5400" b="1" dirty="0" smtClean="0">
                <a:latin typeface="AngsanaUPC" panose="02020603050405020304" pitchFamily="18" charset="-34"/>
                <a:cs typeface="AngsanaUPC" panose="02020603050405020304" pitchFamily="18" charset="-34"/>
              </a:rPr>
              <a:t>อาการสำคัญ</a:t>
            </a:r>
            <a:r>
              <a:rPr lang="en-US" sz="5400" b="1" dirty="0" smtClean="0">
                <a:latin typeface="AngsanaUPC" panose="02020603050405020304" pitchFamily="18" charset="-34"/>
                <a:cs typeface="AngsanaUPC" panose="02020603050405020304" pitchFamily="18" charset="-34"/>
              </a:rPr>
              <a:t>:</a:t>
            </a:r>
            <a:r>
              <a:rPr lang="th-TH" sz="5400" b="1" dirty="0" smtClean="0">
                <a:latin typeface="AngsanaUPC" panose="02020603050405020304" pitchFamily="18" charset="-34"/>
                <a:cs typeface="AngsanaUPC" panose="02020603050405020304" pitchFamily="18" charset="-34"/>
              </a:rPr>
              <a:t> เหลืองมากขึ้น 2 สัปดาห์ </a:t>
            </a:r>
            <a:endParaRPr lang="en-US" b="1" dirty="0">
              <a:latin typeface="AngsanaUPC" panose="02020603050405020304" pitchFamily="18" charset="-34"/>
              <a:cs typeface="AngsanaUPC" panose="02020603050405020304" pitchFamily="18" charset="-34"/>
            </a:endParaRPr>
          </a:p>
          <a:p>
            <a:pPr marL="118872" indent="0">
              <a:lnSpc>
                <a:spcPct val="100000"/>
              </a:lnSpc>
              <a:spcBef>
                <a:spcPts val="0"/>
              </a:spcBef>
              <a:buNone/>
              <a:defRPr/>
            </a:pPr>
            <a:endParaRPr lang="th-TH" dirty="0">
              <a:latin typeface="AngsanaUPC" panose="02020603050405020304" pitchFamily="18" charset="-34"/>
              <a:cs typeface="AngsanaUPC" panose="02020603050405020304" pitchFamily="18" charset="-3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 y="784791"/>
            <a:ext cx="8717280" cy="607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85800" y="0"/>
            <a:ext cx="7924800" cy="837473"/>
          </a:xfrm>
          <a:prstGeom prst="rect">
            <a:avLst/>
          </a:prstGeom>
          <a:solidFill>
            <a:schemeClr val="accent2">
              <a:lumMod val="40000"/>
              <a:lumOff val="60000"/>
            </a:schemeClr>
          </a:solidFill>
        </p:spPr>
        <p:txBody>
          <a:bodyPr wrap="square" rtlCol="0">
            <a:spAutoFit/>
          </a:bodyPr>
          <a:lstStyle/>
          <a:p>
            <a:pPr algn="ctr" defTabSz="914212" fontAlgn="auto">
              <a:lnSpc>
                <a:spcPct val="150000"/>
              </a:lnSpc>
              <a:spcBef>
                <a:spcPts val="0"/>
              </a:spcBef>
              <a:spcAft>
                <a:spcPts val="0"/>
              </a:spcAft>
            </a:pPr>
            <a:r>
              <a:rPr lang="en-US" sz="3600" b="1" dirty="0" smtClean="0">
                <a:solidFill>
                  <a:srgbClr val="002060"/>
                </a:solidFill>
                <a:latin typeface="Calibri"/>
                <a:cs typeface="+mn-cs"/>
              </a:rPr>
              <a:t>Pathogenesis of </a:t>
            </a:r>
            <a:r>
              <a:rPr lang="en-US" sz="3600" b="1" dirty="0" err="1" smtClean="0">
                <a:solidFill>
                  <a:srgbClr val="002060"/>
                </a:solidFill>
                <a:latin typeface="Calibri"/>
                <a:cs typeface="+mn-cs"/>
              </a:rPr>
              <a:t>Refeeding</a:t>
            </a:r>
            <a:r>
              <a:rPr lang="en-US" sz="3600" b="1" dirty="0" smtClean="0">
                <a:solidFill>
                  <a:srgbClr val="002060"/>
                </a:solidFill>
                <a:latin typeface="Calibri"/>
                <a:cs typeface="+mn-cs"/>
              </a:rPr>
              <a:t> Syndrome</a:t>
            </a:r>
            <a:endParaRPr lang="en-US" sz="3600" b="1" dirty="0">
              <a:solidFill>
                <a:srgbClr val="002060"/>
              </a:solidFill>
              <a:latin typeface="Calibri"/>
              <a:cs typeface="+mn-cs"/>
            </a:endParaRPr>
          </a:p>
        </p:txBody>
      </p:sp>
      <p:sp>
        <p:nvSpPr>
          <p:cNvPr id="3" name="Slide Number Placeholder 2"/>
          <p:cNvSpPr>
            <a:spLocks noGrp="1"/>
          </p:cNvSpPr>
          <p:nvPr>
            <p:ph type="sldNum" sz="quarter" idx="12"/>
          </p:nvPr>
        </p:nvSpPr>
        <p:spPr/>
        <p:txBody>
          <a:bodyPr/>
          <a:lstStyle/>
          <a:p>
            <a:fld id="{3F7EC1BB-3B74-414E-AEF6-730223DEF44C}" type="slidenum">
              <a:rPr lang="en-US" smtClean="0">
                <a:solidFill>
                  <a:srgbClr val="D4D2D0">
                    <a:shade val="50000"/>
                  </a:srgbClr>
                </a:solidFill>
              </a:rPr>
              <a:pPr/>
              <a:t>20</a:t>
            </a:fld>
            <a:endParaRPr lang="en-US">
              <a:solidFill>
                <a:srgbClr val="D4D2D0">
                  <a:shade val="50000"/>
                </a:srgbClr>
              </a:solidFill>
            </a:endParaRPr>
          </a:p>
        </p:txBody>
      </p:sp>
      <p:sp>
        <p:nvSpPr>
          <p:cNvPr id="5" name="TextBox 4"/>
          <p:cNvSpPr txBox="1"/>
          <p:nvPr/>
        </p:nvSpPr>
        <p:spPr>
          <a:xfrm>
            <a:off x="4648200" y="6477000"/>
            <a:ext cx="3581400" cy="338554"/>
          </a:xfrm>
          <a:prstGeom prst="rect">
            <a:avLst/>
          </a:prstGeom>
          <a:noFill/>
        </p:spPr>
        <p:txBody>
          <a:bodyPr wrap="square" rtlCol="0">
            <a:spAutoFit/>
          </a:bodyPr>
          <a:lstStyle/>
          <a:p>
            <a:pPr algn="r" fontAlgn="auto">
              <a:spcBef>
                <a:spcPts val="0"/>
              </a:spcBef>
              <a:spcAft>
                <a:spcPts val="0"/>
              </a:spcAft>
            </a:pPr>
            <a:r>
              <a:rPr lang="en-US" sz="1600" dirty="0" err="1" smtClean="0">
                <a:solidFill>
                  <a:prstClr val="black"/>
                </a:solidFill>
                <a:latin typeface="Calibri"/>
                <a:cs typeface="+mn-cs"/>
              </a:rPr>
              <a:t>Eur</a:t>
            </a:r>
            <a:r>
              <a:rPr lang="en-US" sz="1600" dirty="0" smtClean="0">
                <a:solidFill>
                  <a:prstClr val="black"/>
                </a:solidFill>
                <a:latin typeface="Calibri"/>
                <a:cs typeface="+mn-cs"/>
              </a:rPr>
              <a:t> J </a:t>
            </a:r>
            <a:r>
              <a:rPr lang="en-US" sz="1600" dirty="0" err="1" smtClean="0">
                <a:solidFill>
                  <a:prstClr val="black"/>
                </a:solidFill>
                <a:latin typeface="Calibri"/>
                <a:cs typeface="+mn-cs"/>
              </a:rPr>
              <a:t>Clin</a:t>
            </a:r>
            <a:r>
              <a:rPr lang="en-US" sz="1600" dirty="0" smtClean="0">
                <a:solidFill>
                  <a:prstClr val="black"/>
                </a:solidFill>
                <a:latin typeface="Calibri"/>
                <a:cs typeface="+mn-cs"/>
              </a:rPr>
              <a:t> </a:t>
            </a:r>
            <a:r>
              <a:rPr lang="en-US" sz="1600" dirty="0" err="1" smtClean="0">
                <a:solidFill>
                  <a:prstClr val="black"/>
                </a:solidFill>
                <a:latin typeface="Calibri"/>
                <a:cs typeface="+mn-cs"/>
              </a:rPr>
              <a:t>Nutr</a:t>
            </a:r>
            <a:r>
              <a:rPr lang="en-US" sz="1600" dirty="0" smtClean="0">
                <a:solidFill>
                  <a:prstClr val="black"/>
                </a:solidFill>
                <a:latin typeface="Calibri"/>
                <a:cs typeface="+mn-cs"/>
              </a:rPr>
              <a:t>. 2008;62:687-94.</a:t>
            </a:r>
            <a:endParaRPr lang="en-US" sz="1600" dirty="0">
              <a:solidFill>
                <a:prstClr val="black"/>
              </a:solidFill>
              <a:latin typeface="Calibri"/>
              <a:cs typeface="+mn-cs"/>
            </a:endParaRPr>
          </a:p>
        </p:txBody>
      </p:sp>
      <p:sp>
        <p:nvSpPr>
          <p:cNvPr id="2" name="Right Arrow 1"/>
          <p:cNvSpPr/>
          <p:nvPr/>
        </p:nvSpPr>
        <p:spPr>
          <a:xfrm rot="18550997">
            <a:off x="5268653" y="4663766"/>
            <a:ext cx="702615" cy="566777"/>
          </a:xfrm>
          <a:prstGeom prst="rightArrow">
            <a:avLst/>
          </a:prstGeom>
          <a:solidFill>
            <a:srgbClr val="00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Tree>
    <p:extLst>
      <p:ext uri="{BB962C8B-B14F-4D97-AF65-F5344CB8AC3E}">
        <p14:creationId xmlns:p14="http://schemas.microsoft.com/office/powerpoint/2010/main" val="989369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w="28575">
            <a:noFill/>
          </a:ln>
        </p:spPr>
        <p:txBody>
          <a:bodyPr anchor="ctr">
            <a:noAutofit/>
          </a:bodyPr>
          <a:lstStyle/>
          <a:p>
            <a:pPr algn="ctr" eaLnBrk="1" fontAlgn="auto" hangingPunct="1">
              <a:spcAft>
                <a:spcPts val="0"/>
              </a:spcAft>
              <a:defRPr/>
            </a:pPr>
            <a:r>
              <a:rPr lang="en-US" sz="5400" b="1" dirty="0" smtClean="0">
                <a:solidFill>
                  <a:schemeClr val="tx1"/>
                </a:solidFill>
                <a:latin typeface="+mn-lt"/>
              </a:rPr>
              <a:t>Lab Investigations </a:t>
            </a:r>
            <a:r>
              <a:rPr lang="en-US" sz="4000" b="1" dirty="0" smtClean="0">
                <a:solidFill>
                  <a:schemeClr val="tx1"/>
                </a:solidFill>
                <a:latin typeface="+mn-lt"/>
              </a:rPr>
              <a:t>(1)</a:t>
            </a:r>
            <a:endParaRPr lang="en-US" sz="5400" b="1" dirty="0">
              <a:solidFill>
                <a:schemeClr val="tx1"/>
              </a:solidFill>
              <a:latin typeface="+mn-lt"/>
            </a:endParaRPr>
          </a:p>
        </p:txBody>
      </p:sp>
      <p:sp>
        <p:nvSpPr>
          <p:cNvPr id="2" name="Content Placeholder 1"/>
          <p:cNvSpPr>
            <a:spLocks noGrp="1"/>
          </p:cNvSpPr>
          <p:nvPr>
            <p:ph idx="1"/>
          </p:nvPr>
        </p:nvSpPr>
        <p:spPr>
          <a:xfrm>
            <a:off x="0" y="1825625"/>
            <a:ext cx="9144000" cy="4351338"/>
          </a:xfrm>
        </p:spPr>
        <p:txBody>
          <a:bodyPr>
            <a:normAutofit lnSpcReduction="10000"/>
          </a:bodyPr>
          <a:lstStyle/>
          <a:p>
            <a:pPr marL="576072" indent="-457200">
              <a:lnSpc>
                <a:spcPct val="150000"/>
              </a:lnSpc>
              <a:spcBef>
                <a:spcPts val="0"/>
              </a:spcBef>
              <a:defRPr/>
            </a:pPr>
            <a:r>
              <a:rPr lang="en-US" sz="2800" dirty="0" smtClean="0"/>
              <a:t>CBC:</a:t>
            </a:r>
            <a:r>
              <a:rPr lang="en-US" sz="2800" b="1" dirty="0" smtClean="0"/>
              <a:t> </a:t>
            </a:r>
            <a:r>
              <a:rPr lang="en-US" sz="2800" b="1" dirty="0" err="1" smtClean="0">
                <a:solidFill>
                  <a:srgbClr val="C00000"/>
                </a:solidFill>
              </a:rPr>
              <a:t>Hct</a:t>
            </a:r>
            <a:r>
              <a:rPr lang="en-US" sz="2800" b="1" dirty="0" smtClean="0">
                <a:solidFill>
                  <a:srgbClr val="C00000"/>
                </a:solidFill>
              </a:rPr>
              <a:t> </a:t>
            </a:r>
            <a:r>
              <a:rPr lang="en-US" sz="2800" b="1" dirty="0">
                <a:solidFill>
                  <a:srgbClr val="C00000"/>
                </a:solidFill>
              </a:rPr>
              <a:t>28 </a:t>
            </a:r>
            <a:r>
              <a:rPr lang="en-US" sz="2800" b="1" dirty="0" smtClean="0">
                <a:solidFill>
                  <a:srgbClr val="C00000"/>
                </a:solidFill>
              </a:rPr>
              <a:t>%</a:t>
            </a:r>
            <a:r>
              <a:rPr lang="en-US" sz="2800" dirty="0" smtClean="0"/>
              <a:t>, </a:t>
            </a:r>
            <a:r>
              <a:rPr lang="en-US" sz="2800" b="1" dirty="0" err="1" smtClean="0">
                <a:solidFill>
                  <a:srgbClr val="C00000"/>
                </a:solidFill>
              </a:rPr>
              <a:t>Hb</a:t>
            </a:r>
            <a:r>
              <a:rPr lang="en-US" sz="2800" b="1" dirty="0" smtClean="0">
                <a:solidFill>
                  <a:srgbClr val="C00000"/>
                </a:solidFill>
              </a:rPr>
              <a:t> 8.5 g/</a:t>
            </a:r>
            <a:r>
              <a:rPr lang="en-US" sz="2800" b="1" dirty="0" err="1" smtClean="0">
                <a:solidFill>
                  <a:srgbClr val="C00000"/>
                </a:solidFill>
              </a:rPr>
              <a:t>dL</a:t>
            </a:r>
            <a:r>
              <a:rPr lang="en-US" sz="2800" dirty="0" smtClean="0"/>
              <a:t>, WBC 4,300/mm</a:t>
            </a:r>
            <a:r>
              <a:rPr lang="en-US" sz="2800" baseline="30000" dirty="0" smtClean="0"/>
              <a:t>3</a:t>
            </a:r>
            <a:r>
              <a:rPr lang="en-US" sz="2800" dirty="0" smtClean="0">
                <a:sym typeface="Symbol"/>
              </a:rPr>
              <a:t> </a:t>
            </a:r>
            <a:r>
              <a:rPr lang="en-US" sz="2800" dirty="0" smtClean="0"/>
              <a:t>(</a:t>
            </a:r>
            <a:r>
              <a:rPr lang="en-US" sz="2800" dirty="0"/>
              <a:t>PMN </a:t>
            </a:r>
            <a:r>
              <a:rPr lang="en-US" sz="2800" dirty="0" smtClean="0"/>
              <a:t>75%, </a:t>
            </a:r>
            <a:r>
              <a:rPr lang="en-US" sz="2800" dirty="0"/>
              <a:t>L </a:t>
            </a:r>
            <a:r>
              <a:rPr lang="en-US" sz="2800" dirty="0" smtClean="0"/>
              <a:t>15%, </a:t>
            </a:r>
            <a:r>
              <a:rPr lang="en-US" sz="2800" dirty="0"/>
              <a:t>E 2</a:t>
            </a:r>
            <a:r>
              <a:rPr lang="en-US" sz="2800" dirty="0" smtClean="0"/>
              <a:t>%), Platelet 283,000/mm</a:t>
            </a:r>
            <a:r>
              <a:rPr lang="en-US" sz="2800" baseline="30000" dirty="0" smtClean="0"/>
              <a:t>3</a:t>
            </a:r>
            <a:r>
              <a:rPr lang="en-US" sz="2800" dirty="0" smtClean="0"/>
              <a:t>, MCV 90 </a:t>
            </a:r>
            <a:r>
              <a:rPr lang="en-US" sz="2800" dirty="0" err="1" smtClean="0"/>
              <a:t>fL</a:t>
            </a:r>
            <a:r>
              <a:rPr lang="en-US" sz="2800" baseline="30000" dirty="0" smtClean="0"/>
              <a:t/>
            </a:r>
            <a:br>
              <a:rPr lang="en-US" sz="2800" baseline="30000" dirty="0" smtClean="0"/>
            </a:br>
            <a:endParaRPr lang="en-US" sz="2800" dirty="0"/>
          </a:p>
          <a:p>
            <a:pPr marL="576072" indent="-457200">
              <a:lnSpc>
                <a:spcPct val="150000"/>
              </a:lnSpc>
              <a:spcBef>
                <a:spcPts val="0"/>
              </a:spcBef>
              <a:defRPr/>
            </a:pPr>
            <a:r>
              <a:rPr lang="en-US" sz="2800" b="1" dirty="0" smtClean="0">
                <a:solidFill>
                  <a:srgbClr val="C00000"/>
                </a:solidFill>
              </a:rPr>
              <a:t>BUN  23 </a:t>
            </a:r>
            <a:r>
              <a:rPr lang="en-US" sz="2800" dirty="0" smtClean="0"/>
              <a:t>mg/</a:t>
            </a:r>
            <a:r>
              <a:rPr lang="en-US" sz="2800" dirty="0" err="1" smtClean="0"/>
              <a:t>dL</a:t>
            </a:r>
            <a:r>
              <a:rPr lang="en-US" sz="2800" dirty="0" smtClean="0"/>
              <a:t>, </a:t>
            </a:r>
            <a:r>
              <a:rPr lang="en-US" sz="2800" b="1" dirty="0" smtClean="0">
                <a:solidFill>
                  <a:srgbClr val="C00000"/>
                </a:solidFill>
              </a:rPr>
              <a:t>Cr 0.41</a:t>
            </a:r>
            <a:r>
              <a:rPr lang="en-US" sz="2800" dirty="0"/>
              <a:t>	</a:t>
            </a:r>
            <a:r>
              <a:rPr lang="en-US" sz="2800" dirty="0" smtClean="0"/>
              <a:t>mg/</a:t>
            </a:r>
            <a:r>
              <a:rPr lang="en-US" sz="2800" dirty="0" err="1" smtClean="0"/>
              <a:t>dL</a:t>
            </a:r>
            <a:endParaRPr lang="en-US" sz="2800" dirty="0" smtClean="0"/>
          </a:p>
          <a:p>
            <a:pPr marL="576072" indent="-457200">
              <a:lnSpc>
                <a:spcPct val="150000"/>
              </a:lnSpc>
              <a:spcBef>
                <a:spcPts val="0"/>
              </a:spcBef>
              <a:defRPr/>
            </a:pPr>
            <a:r>
              <a:rPr lang="en-US" sz="2800" dirty="0" smtClean="0"/>
              <a:t>Serum </a:t>
            </a:r>
            <a:r>
              <a:rPr lang="en-US" sz="2800" b="1" dirty="0" smtClean="0">
                <a:solidFill>
                  <a:srgbClr val="C00000"/>
                </a:solidFill>
              </a:rPr>
              <a:t>cholesterol 100 </a:t>
            </a:r>
            <a:r>
              <a:rPr lang="en-US" sz="2800" dirty="0" smtClean="0"/>
              <a:t>mg/</a:t>
            </a:r>
            <a:r>
              <a:rPr lang="en-US" sz="2800" dirty="0" err="1" smtClean="0"/>
              <a:t>dL</a:t>
            </a:r>
            <a:endParaRPr lang="en-US" sz="2800" dirty="0" smtClean="0"/>
          </a:p>
          <a:p>
            <a:pPr marL="576072" indent="-457200">
              <a:lnSpc>
                <a:spcPct val="150000"/>
              </a:lnSpc>
              <a:spcBef>
                <a:spcPts val="0"/>
              </a:spcBef>
              <a:defRPr/>
            </a:pPr>
            <a:r>
              <a:rPr lang="en-US" sz="2800" dirty="0" smtClean="0"/>
              <a:t>Electrolytes: Na 138, </a:t>
            </a:r>
            <a:r>
              <a:rPr lang="en-US" sz="2800" b="1" dirty="0" smtClean="0">
                <a:solidFill>
                  <a:srgbClr val="C00000"/>
                </a:solidFill>
              </a:rPr>
              <a:t>K 3.2</a:t>
            </a:r>
            <a:r>
              <a:rPr lang="en-US" sz="2800" dirty="0" smtClean="0"/>
              <a:t>, Cl 105, </a:t>
            </a:r>
            <a:r>
              <a:rPr lang="en-US" sz="2800" b="1" dirty="0" smtClean="0">
                <a:solidFill>
                  <a:srgbClr val="C00000"/>
                </a:solidFill>
              </a:rPr>
              <a:t>HCO</a:t>
            </a:r>
            <a:r>
              <a:rPr lang="en-US" sz="2800" b="1" baseline="-25000" dirty="0" smtClean="0">
                <a:solidFill>
                  <a:srgbClr val="C00000"/>
                </a:solidFill>
              </a:rPr>
              <a:t>3</a:t>
            </a:r>
            <a:r>
              <a:rPr lang="en-US" sz="2800" b="1" baseline="30000" dirty="0" smtClean="0">
                <a:solidFill>
                  <a:srgbClr val="C00000"/>
                </a:solidFill>
              </a:rPr>
              <a:t>-</a:t>
            </a:r>
            <a:r>
              <a:rPr lang="en-US" sz="2800" b="1" dirty="0" smtClean="0">
                <a:solidFill>
                  <a:srgbClr val="C00000"/>
                </a:solidFill>
              </a:rPr>
              <a:t> 26 </a:t>
            </a:r>
            <a:r>
              <a:rPr lang="en-US" sz="2800" dirty="0" err="1" smtClean="0"/>
              <a:t>mEq</a:t>
            </a:r>
            <a:r>
              <a:rPr lang="en-US" sz="2800" dirty="0" smtClean="0"/>
              <a:t>/L</a:t>
            </a:r>
          </a:p>
          <a:p>
            <a:pPr marL="576072" indent="-457200">
              <a:lnSpc>
                <a:spcPct val="150000"/>
              </a:lnSpc>
              <a:spcBef>
                <a:spcPts val="0"/>
              </a:spcBef>
              <a:defRPr/>
            </a:pPr>
            <a:r>
              <a:rPr lang="en-US" sz="2800" b="1" dirty="0" smtClean="0">
                <a:solidFill>
                  <a:srgbClr val="C00000"/>
                </a:solidFill>
              </a:rPr>
              <a:t>Mg 1.7</a:t>
            </a:r>
            <a:r>
              <a:rPr lang="en-US" sz="2800" dirty="0" smtClean="0"/>
              <a:t>, </a:t>
            </a:r>
            <a:r>
              <a:rPr lang="en-US" sz="2800" b="1" dirty="0" smtClean="0">
                <a:solidFill>
                  <a:srgbClr val="C00000"/>
                </a:solidFill>
              </a:rPr>
              <a:t>P 2</a:t>
            </a:r>
            <a:r>
              <a:rPr lang="en-US" sz="2800" dirty="0" smtClean="0"/>
              <a:t> mg/</a:t>
            </a:r>
            <a:r>
              <a:rPr lang="en-US" sz="2800" dirty="0" err="1" smtClean="0"/>
              <a:t>dL</a:t>
            </a:r>
            <a:r>
              <a:rPr lang="en-US" sz="2800" dirty="0" smtClean="0"/>
              <a:t> </a:t>
            </a:r>
          </a:p>
          <a:p>
            <a:pPr marL="118872" indent="0">
              <a:lnSpc>
                <a:spcPct val="150000"/>
              </a:lnSpc>
              <a:spcBef>
                <a:spcPts val="0"/>
              </a:spcBef>
              <a:buNone/>
              <a:defRPr/>
            </a:pPr>
            <a:endParaRPr lang="en-US" sz="2800" dirty="0" smtClean="0"/>
          </a:p>
          <a:p>
            <a:pPr marL="118872" indent="0">
              <a:lnSpc>
                <a:spcPct val="150000"/>
              </a:lnSpc>
              <a:spcBef>
                <a:spcPts val="0"/>
              </a:spcBef>
              <a:buNone/>
              <a:defRPr/>
            </a:pPr>
            <a:endParaRPr lang="en-US" sz="2800" dirty="0"/>
          </a:p>
          <a:p>
            <a:pPr>
              <a:lnSpc>
                <a:spcPct val="150000"/>
              </a:lnSpc>
            </a:pPr>
            <a:endParaRPr lang="en-US" sz="2800" dirty="0"/>
          </a:p>
        </p:txBody>
      </p:sp>
      <p:sp>
        <p:nvSpPr>
          <p:cNvPr id="3" name="TextBox 2"/>
          <p:cNvSpPr txBox="1"/>
          <p:nvPr/>
        </p:nvSpPr>
        <p:spPr>
          <a:xfrm>
            <a:off x="1905000" y="3200400"/>
            <a:ext cx="5334000" cy="523220"/>
          </a:xfrm>
          <a:prstGeom prst="rect">
            <a:avLst/>
          </a:prstGeom>
          <a:solidFill>
            <a:schemeClr val="accent2">
              <a:lumMod val="40000"/>
              <a:lumOff val="60000"/>
            </a:schemeClr>
          </a:solidFill>
        </p:spPr>
        <p:txBody>
          <a:bodyPr wrap="square" rtlCol="0">
            <a:spAutoFit/>
          </a:bodyPr>
          <a:lstStyle/>
          <a:p>
            <a:pPr algn="ctr"/>
            <a:r>
              <a:rPr lang="en-US" dirty="0" smtClean="0">
                <a:solidFill>
                  <a:prstClr val="black"/>
                </a:solidFill>
                <a:latin typeface="Calibri" panose="020F0502020204030204"/>
              </a:rPr>
              <a:t>TLC = 17% x 4,300 = 731 mm</a:t>
            </a:r>
            <a:r>
              <a:rPr lang="en-US" baseline="30000" dirty="0" smtClean="0">
                <a:solidFill>
                  <a:prstClr val="black"/>
                </a:solidFill>
                <a:latin typeface="Calibri" panose="020F0502020204030204"/>
              </a:rPr>
              <a:t>3</a:t>
            </a:r>
            <a:endParaRPr lang="en-US" baseline="30000" dirty="0">
              <a:solidFill>
                <a:prstClr val="black"/>
              </a:solidFill>
              <a:latin typeface="Calibri" panose="020F0502020204030204"/>
            </a:endParaRPr>
          </a:p>
        </p:txBody>
      </p:sp>
    </p:spTree>
    <p:extLst>
      <p:ext uri="{BB962C8B-B14F-4D97-AF65-F5344CB8AC3E}">
        <p14:creationId xmlns:p14="http://schemas.microsoft.com/office/powerpoint/2010/main" val="285679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additive="base">
                                        <p:cTn id="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w="28575">
            <a:noFill/>
          </a:ln>
        </p:spPr>
        <p:txBody>
          <a:bodyPr anchor="ctr">
            <a:noAutofit/>
          </a:bodyPr>
          <a:lstStyle/>
          <a:p>
            <a:pPr algn="ctr" eaLnBrk="1" fontAlgn="auto" hangingPunct="1">
              <a:spcAft>
                <a:spcPts val="0"/>
              </a:spcAft>
              <a:defRPr/>
            </a:pPr>
            <a:r>
              <a:rPr lang="en-US" sz="5400" b="1" dirty="0" smtClean="0">
                <a:solidFill>
                  <a:schemeClr val="tx1"/>
                </a:solidFill>
                <a:latin typeface="+mn-lt"/>
              </a:rPr>
              <a:t>Lab Investigations </a:t>
            </a:r>
            <a:r>
              <a:rPr lang="en-US" sz="4000" b="1" dirty="0" smtClean="0">
                <a:solidFill>
                  <a:schemeClr val="tx1"/>
                </a:solidFill>
                <a:latin typeface="+mn-lt"/>
              </a:rPr>
              <a:t>(2)</a:t>
            </a:r>
            <a:endParaRPr lang="en-US" sz="4000" b="1" dirty="0">
              <a:solidFill>
                <a:schemeClr val="tx1"/>
              </a:solidFill>
              <a:latin typeface="+mn-lt"/>
            </a:endParaRPr>
          </a:p>
        </p:txBody>
      </p:sp>
      <p:sp>
        <p:nvSpPr>
          <p:cNvPr id="2" name="Content Placeholder 1"/>
          <p:cNvSpPr>
            <a:spLocks noGrp="1"/>
          </p:cNvSpPr>
          <p:nvPr>
            <p:ph idx="1"/>
          </p:nvPr>
        </p:nvSpPr>
        <p:spPr/>
        <p:txBody>
          <a:bodyPr>
            <a:normAutofit/>
          </a:bodyPr>
          <a:lstStyle/>
          <a:p>
            <a:pPr marL="388620" indent="-274320">
              <a:lnSpc>
                <a:spcPct val="150000"/>
              </a:lnSpc>
              <a:buFont typeface="Wingdings"/>
              <a:buChar char=""/>
              <a:defRPr/>
            </a:pPr>
            <a:r>
              <a:rPr lang="en-US" sz="2800" dirty="0" smtClean="0"/>
              <a:t>LFT: </a:t>
            </a:r>
            <a:r>
              <a:rPr lang="en-US" sz="2800" b="1" dirty="0" smtClean="0">
                <a:solidFill>
                  <a:srgbClr val="C00000"/>
                </a:solidFill>
              </a:rPr>
              <a:t>TB 4.6/ DB 3 </a:t>
            </a:r>
            <a:r>
              <a:rPr lang="en-US" sz="2800" dirty="0" smtClean="0"/>
              <a:t>mg/</a:t>
            </a:r>
            <a:r>
              <a:rPr lang="en-US" sz="2800" dirty="0" err="1" smtClean="0"/>
              <a:t>dL</a:t>
            </a:r>
            <a:r>
              <a:rPr lang="en-US" sz="2800" dirty="0" smtClean="0"/>
              <a:t>, </a:t>
            </a:r>
            <a:r>
              <a:rPr lang="en-US" sz="2800" b="1" dirty="0" smtClean="0">
                <a:solidFill>
                  <a:srgbClr val="C00000"/>
                </a:solidFill>
              </a:rPr>
              <a:t>albumin 2.5 </a:t>
            </a:r>
            <a:r>
              <a:rPr lang="en-US" sz="2800" dirty="0" smtClean="0"/>
              <a:t>mg/</a:t>
            </a:r>
            <a:r>
              <a:rPr lang="en-US" sz="2800" dirty="0" err="1" smtClean="0"/>
              <a:t>dL</a:t>
            </a:r>
            <a:r>
              <a:rPr lang="en-US" sz="2800" dirty="0" smtClean="0"/>
              <a:t>, globulin 0.4 mg/</a:t>
            </a:r>
            <a:r>
              <a:rPr lang="en-US" sz="2800" dirty="0" err="1" smtClean="0"/>
              <a:t>dL</a:t>
            </a:r>
            <a:r>
              <a:rPr lang="en-US" sz="2800" dirty="0" smtClean="0"/>
              <a:t>, AST 47 U/L, ALT 16 U/L, </a:t>
            </a:r>
            <a:br>
              <a:rPr lang="en-US" sz="2800" dirty="0" smtClean="0"/>
            </a:br>
            <a:r>
              <a:rPr lang="en-US" sz="2800" b="1" dirty="0" smtClean="0">
                <a:solidFill>
                  <a:srgbClr val="C00000"/>
                </a:solidFill>
              </a:rPr>
              <a:t>AP 310 </a:t>
            </a:r>
            <a:r>
              <a:rPr lang="en-US" sz="2800" dirty="0" smtClean="0"/>
              <a:t>U/L</a:t>
            </a:r>
          </a:p>
          <a:p>
            <a:pPr marL="388620" indent="-274320">
              <a:lnSpc>
                <a:spcPct val="150000"/>
              </a:lnSpc>
              <a:buFont typeface="Wingdings"/>
              <a:buChar char=""/>
              <a:defRPr/>
            </a:pPr>
            <a:r>
              <a:rPr lang="en-US" sz="2800" b="1" dirty="0" smtClean="0">
                <a:solidFill>
                  <a:srgbClr val="C00000"/>
                </a:solidFill>
              </a:rPr>
              <a:t>Serum pre-albumin 7 </a:t>
            </a:r>
            <a:r>
              <a:rPr lang="en-US" sz="2800" dirty="0" smtClean="0"/>
              <a:t>mg/</a:t>
            </a:r>
            <a:r>
              <a:rPr lang="en-US" sz="2800" dirty="0" err="1" smtClean="0"/>
              <a:t>dL</a:t>
            </a:r>
            <a:endParaRPr lang="th-TH" sz="2800" dirty="0"/>
          </a:p>
          <a:p>
            <a:pPr marL="118872" indent="0">
              <a:lnSpc>
                <a:spcPct val="150000"/>
              </a:lnSpc>
              <a:spcBef>
                <a:spcPts val="0"/>
              </a:spcBef>
              <a:buNone/>
              <a:defRPr/>
            </a:pPr>
            <a:endParaRPr lang="en-US" sz="2800" dirty="0" smtClean="0"/>
          </a:p>
          <a:p>
            <a:pPr marL="118872" indent="0">
              <a:lnSpc>
                <a:spcPct val="150000"/>
              </a:lnSpc>
              <a:spcBef>
                <a:spcPts val="0"/>
              </a:spcBef>
              <a:buNone/>
              <a:defRPr/>
            </a:pPr>
            <a:endParaRPr lang="en-US" sz="2800" dirty="0"/>
          </a:p>
          <a:p>
            <a:pPr>
              <a:lnSpc>
                <a:spcPct val="150000"/>
              </a:lnSpc>
            </a:pPr>
            <a:endParaRPr lang="en-US" sz="2800" dirty="0"/>
          </a:p>
        </p:txBody>
      </p:sp>
    </p:spTree>
    <p:extLst>
      <p:ext uri="{BB962C8B-B14F-4D97-AF65-F5344CB8AC3E}">
        <p14:creationId xmlns:p14="http://schemas.microsoft.com/office/powerpoint/2010/main" val="14246482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181100" y="3352800"/>
            <a:ext cx="6858000" cy="2387600"/>
          </a:xfrm>
        </p:spPr>
        <p:txBody>
          <a:bodyPr>
            <a:noAutofit/>
          </a:bodyPr>
          <a:lstStyle/>
          <a:p>
            <a:pPr>
              <a:lnSpc>
                <a:spcPct val="150000"/>
              </a:lnSpc>
            </a:pPr>
            <a:r>
              <a:rPr lang="en-US" sz="5400" b="1" dirty="0" smtClean="0">
                <a:effectLst>
                  <a:outerShdw blurRad="38100" dist="38100" dir="2700000" algn="tl">
                    <a:srgbClr val="000000">
                      <a:alpha val="43137"/>
                    </a:srgbClr>
                  </a:outerShdw>
                </a:effectLst>
                <a:latin typeface="+mn-lt"/>
              </a:rPr>
              <a:t>NT 2013</a:t>
            </a:r>
            <a:br>
              <a:rPr lang="en-US" sz="5400" b="1" dirty="0" smtClean="0">
                <a:effectLst>
                  <a:outerShdw blurRad="38100" dist="38100" dir="2700000" algn="tl">
                    <a:srgbClr val="000000">
                      <a:alpha val="43137"/>
                    </a:srgbClr>
                  </a:outerShdw>
                </a:effectLst>
                <a:latin typeface="+mn-lt"/>
              </a:rPr>
            </a:br>
            <a:r>
              <a:rPr lang="en-US" sz="5400" b="1" dirty="0" smtClean="0">
                <a:effectLst>
                  <a:outerShdw blurRad="38100" dist="38100" dir="2700000" algn="tl">
                    <a:srgbClr val="000000">
                      <a:alpha val="43137"/>
                    </a:srgbClr>
                  </a:outerShdw>
                </a:effectLst>
                <a:latin typeface="+mn-lt"/>
              </a:rPr>
              <a:t>(Nutrition Triage)</a:t>
            </a:r>
            <a:endParaRPr lang="en-US" sz="5400" b="1" dirty="0">
              <a:effectLst>
                <a:outerShdw blurRad="38100" dist="38100" dir="2700000" algn="tl">
                  <a:srgbClr val="000000">
                    <a:alpha val="43137"/>
                  </a:srgbClr>
                </a:outerShdw>
              </a:effectLst>
              <a:latin typeface="+mn-l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906780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03922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651" y="-32033"/>
            <a:ext cx="8165749" cy="6922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6443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2400"/>
            <a:ext cx="7886700" cy="1095507"/>
          </a:xfrm>
        </p:spPr>
        <p:txBody>
          <a:bodyPr>
            <a:normAutofit/>
          </a:bodyPr>
          <a:lstStyle/>
          <a:p>
            <a:pPr algn="ctr"/>
            <a:r>
              <a:rPr lang="en-US" sz="4800" b="1" dirty="0" smtClean="0">
                <a:latin typeface="+mn-lt"/>
              </a:rPr>
              <a:t>ECOG Performance Status</a:t>
            </a:r>
            <a:endParaRPr lang="en-US" sz="4800" b="1" dirty="0">
              <a:latin typeface="+mn-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573372938"/>
              </p:ext>
            </p:extLst>
          </p:nvPr>
        </p:nvGraphicFramePr>
        <p:xfrm>
          <a:off x="381000" y="1295400"/>
          <a:ext cx="8439150" cy="4572000"/>
        </p:xfrm>
        <a:graphic>
          <a:graphicData uri="http://schemas.openxmlformats.org/drawingml/2006/table">
            <a:tbl>
              <a:tblPr firstRow="1" bandRow="1">
                <a:tableStyleId>{93296810-A885-4BE3-A3E7-6D5BEEA58F35}</a:tableStyleId>
              </a:tblPr>
              <a:tblGrid>
                <a:gridCol w="1365756"/>
                <a:gridCol w="7073394"/>
              </a:tblGrid>
              <a:tr h="370840">
                <a:tc>
                  <a:txBody>
                    <a:bodyPr/>
                    <a:lstStyle/>
                    <a:p>
                      <a:pPr algn="ctr"/>
                      <a:r>
                        <a:rPr lang="en-US" sz="3200" b="1" dirty="0" smtClean="0"/>
                        <a:t>ECOG</a:t>
                      </a:r>
                      <a:endParaRPr lang="en-US" sz="3200" b="1" dirty="0"/>
                    </a:p>
                  </a:txBody>
                  <a:tcPr/>
                </a:tc>
                <a:tc>
                  <a:txBody>
                    <a:bodyPr/>
                    <a:lstStyle/>
                    <a:p>
                      <a:pPr algn="ctr"/>
                      <a:r>
                        <a:rPr lang="en-US" sz="3200" b="1" dirty="0" smtClean="0"/>
                        <a:t>Description</a:t>
                      </a:r>
                      <a:endParaRPr lang="en-US" sz="3200" b="1" dirty="0"/>
                    </a:p>
                  </a:txBody>
                  <a:tcPr/>
                </a:tc>
              </a:tr>
              <a:tr h="370840">
                <a:tc>
                  <a:txBody>
                    <a:bodyPr/>
                    <a:lstStyle/>
                    <a:p>
                      <a:pPr algn="ctr"/>
                      <a:r>
                        <a:rPr lang="en-US" sz="3200" b="1" dirty="0" smtClean="0"/>
                        <a:t>0</a:t>
                      </a:r>
                      <a:endParaRPr lang="en-US" sz="3200" b="1" dirty="0"/>
                    </a:p>
                  </a:txBody>
                  <a:tcPr/>
                </a:tc>
                <a:tc>
                  <a:txBody>
                    <a:bodyPr/>
                    <a:lstStyle/>
                    <a:p>
                      <a:r>
                        <a:rPr lang="th-TH" sz="3200" b="1" dirty="0" smtClean="0"/>
                        <a:t>ปกติทุกอย่าง</a:t>
                      </a:r>
                      <a:endParaRPr lang="en-US" sz="3200" b="1" dirty="0"/>
                    </a:p>
                  </a:txBody>
                  <a:tcPr/>
                </a:tc>
              </a:tr>
              <a:tr h="370840">
                <a:tc>
                  <a:txBody>
                    <a:bodyPr/>
                    <a:lstStyle/>
                    <a:p>
                      <a:pPr algn="ctr"/>
                      <a:r>
                        <a:rPr lang="en-US" sz="3200" b="1" dirty="0" smtClean="0"/>
                        <a:t>1</a:t>
                      </a:r>
                      <a:endParaRPr lang="en-US" sz="3200" b="1" dirty="0"/>
                    </a:p>
                  </a:txBody>
                  <a:tcPr/>
                </a:tc>
                <a:tc>
                  <a:txBody>
                    <a:bodyPr/>
                    <a:lstStyle/>
                    <a:p>
                      <a:r>
                        <a:rPr lang="th-TH" sz="3200" b="1" dirty="0" smtClean="0"/>
                        <a:t>ทำงานหนักไม่ได้</a:t>
                      </a:r>
                      <a:r>
                        <a:rPr lang="th-TH" sz="3200" b="1" baseline="0" dirty="0" smtClean="0"/>
                        <a:t> แต่</a:t>
                      </a:r>
                      <a:r>
                        <a:rPr lang="th-TH" sz="3200" b="1" baseline="0" dirty="0" smtClean="0">
                          <a:solidFill>
                            <a:srgbClr val="3333CC"/>
                          </a:solidFill>
                        </a:rPr>
                        <a:t>ทำงานเบาๆได้</a:t>
                      </a:r>
                      <a:r>
                        <a:rPr lang="en-US" sz="3200" b="1" baseline="0" dirty="0" smtClean="0">
                          <a:solidFill>
                            <a:srgbClr val="3333CC"/>
                          </a:solidFill>
                        </a:rPr>
                        <a:t> </a:t>
                      </a:r>
                      <a:r>
                        <a:rPr lang="th-TH" sz="3200" b="1" baseline="0" dirty="0" smtClean="0"/>
                        <a:t>เช่น งานบ้านเบาๆ งานออฟฟิศ</a:t>
                      </a:r>
                      <a:endParaRPr lang="en-US" sz="3200" b="1" dirty="0"/>
                    </a:p>
                  </a:txBody>
                  <a:tcPr/>
                </a:tc>
              </a:tr>
              <a:tr h="370840">
                <a:tc>
                  <a:txBody>
                    <a:bodyPr/>
                    <a:lstStyle/>
                    <a:p>
                      <a:pPr algn="ctr"/>
                      <a:r>
                        <a:rPr lang="en-US" sz="3200" b="1" dirty="0" smtClean="0"/>
                        <a:t>2</a:t>
                      </a:r>
                      <a:endParaRPr lang="en-US" sz="3200" b="1" dirty="0"/>
                    </a:p>
                  </a:txBody>
                  <a:tcPr/>
                </a:tc>
                <a:tc>
                  <a:txBody>
                    <a:bodyPr/>
                    <a:lstStyle/>
                    <a:p>
                      <a:r>
                        <a:rPr lang="th-TH" sz="3200" b="1" dirty="0" smtClean="0"/>
                        <a:t>ไม่สามารถทำงานได้ แต่ยังดูแลตัวเองได้เต็มที่</a:t>
                      </a:r>
                      <a:r>
                        <a:rPr lang="en-US" sz="3200" b="1" baseline="0" dirty="0" smtClean="0"/>
                        <a:t> </a:t>
                      </a:r>
                      <a:r>
                        <a:rPr lang="th-TH" sz="3200" b="1" baseline="0" dirty="0" smtClean="0"/>
                        <a:t/>
                      </a:r>
                      <a:br>
                        <a:rPr lang="th-TH" sz="3200" b="1" baseline="0" dirty="0" smtClean="0"/>
                      </a:br>
                      <a:r>
                        <a:rPr lang="th-TH" sz="3200" b="1" baseline="0" dirty="0" smtClean="0"/>
                        <a:t>ยัง</a:t>
                      </a:r>
                      <a:r>
                        <a:rPr lang="th-TH" sz="3200" b="1" baseline="0" dirty="0" smtClean="0">
                          <a:solidFill>
                            <a:srgbClr val="3333CC"/>
                          </a:solidFill>
                        </a:rPr>
                        <a:t>เดินไปมาได้ </a:t>
                      </a:r>
                      <a:r>
                        <a:rPr lang="en-US" sz="3200" b="1" baseline="0" dirty="0" smtClean="0">
                          <a:solidFill>
                            <a:srgbClr val="3333CC"/>
                          </a:solidFill>
                        </a:rPr>
                        <a:t> </a:t>
                      </a:r>
                      <a:r>
                        <a:rPr lang="en-US" sz="3600" b="1" baseline="0" dirty="0" smtClean="0">
                          <a:solidFill>
                            <a:srgbClr val="3333CC"/>
                          </a:solidFill>
                          <a:latin typeface="AngsanaUPC" panose="02020603050405020304" pitchFamily="18" charset="-34"/>
                          <a:cs typeface="AngsanaUPC" panose="02020603050405020304" pitchFamily="18" charset="-34"/>
                        </a:rPr>
                        <a:t>&gt; </a:t>
                      </a:r>
                      <a:r>
                        <a:rPr lang="th-TH" sz="3600" b="1" baseline="0" dirty="0" smtClean="0">
                          <a:solidFill>
                            <a:srgbClr val="3333CC"/>
                          </a:solidFill>
                          <a:latin typeface="AngsanaUPC" panose="02020603050405020304" pitchFamily="18" charset="-34"/>
                          <a:cs typeface="AngsanaUPC" panose="02020603050405020304" pitchFamily="18" charset="-34"/>
                        </a:rPr>
                        <a:t> </a:t>
                      </a:r>
                      <a:r>
                        <a:rPr lang="en-US" sz="3600" b="1" baseline="0" dirty="0" smtClean="0">
                          <a:solidFill>
                            <a:srgbClr val="3333CC"/>
                          </a:solidFill>
                          <a:latin typeface="AngsanaUPC" panose="02020603050405020304" pitchFamily="18" charset="-34"/>
                          <a:cs typeface="AngsanaUPC" panose="02020603050405020304" pitchFamily="18" charset="-34"/>
                        </a:rPr>
                        <a:t>50%</a:t>
                      </a:r>
                      <a:endParaRPr lang="en-US" sz="3600" b="1" dirty="0">
                        <a:solidFill>
                          <a:srgbClr val="3333CC"/>
                        </a:solidFill>
                        <a:latin typeface="AngsanaUPC" panose="02020603050405020304" pitchFamily="18" charset="-34"/>
                        <a:cs typeface="AngsanaUPC" panose="02020603050405020304" pitchFamily="18" charset="-34"/>
                      </a:endParaRPr>
                    </a:p>
                  </a:txBody>
                  <a:tcPr/>
                </a:tc>
              </a:tr>
              <a:tr h="370840">
                <a:tc>
                  <a:txBody>
                    <a:bodyPr/>
                    <a:lstStyle/>
                    <a:p>
                      <a:pPr algn="ctr"/>
                      <a:r>
                        <a:rPr lang="en-US" sz="3200" b="1" dirty="0" smtClean="0"/>
                        <a:t>3</a:t>
                      </a:r>
                      <a:endParaRPr lang="en-US" sz="3200" b="1" dirty="0"/>
                    </a:p>
                  </a:txBody>
                  <a:tcPr/>
                </a:tc>
                <a:tc>
                  <a:txBody>
                    <a:bodyPr/>
                    <a:lstStyle/>
                    <a:p>
                      <a:r>
                        <a:rPr lang="th-TH" sz="3200" b="1" dirty="0" smtClean="0"/>
                        <a:t>ดูแลตัวเองได้ไม่เต็มที่ ต้อง</a:t>
                      </a:r>
                      <a:r>
                        <a:rPr lang="th-TH" sz="3200" b="1" dirty="0" smtClean="0">
                          <a:solidFill>
                            <a:srgbClr val="3333CC"/>
                          </a:solidFill>
                        </a:rPr>
                        <a:t>ติดเก้าอี้หรือเตียง </a:t>
                      </a:r>
                      <a:r>
                        <a:rPr lang="en-US" sz="3600" b="1" dirty="0" smtClean="0">
                          <a:solidFill>
                            <a:srgbClr val="3333CC"/>
                          </a:solidFill>
                          <a:latin typeface="AngsanaUPC" panose="02020603050405020304" pitchFamily="18" charset="-34"/>
                          <a:cs typeface="AngsanaUPC" panose="02020603050405020304" pitchFamily="18" charset="-34"/>
                        </a:rPr>
                        <a:t>&gt; 50%</a:t>
                      </a:r>
                      <a:endParaRPr lang="en-US" sz="3600" b="1" dirty="0">
                        <a:solidFill>
                          <a:srgbClr val="3333CC"/>
                        </a:solidFill>
                        <a:latin typeface="AngsanaUPC" panose="02020603050405020304" pitchFamily="18" charset="-34"/>
                        <a:cs typeface="AngsanaUPC" panose="02020603050405020304" pitchFamily="18" charset="-34"/>
                      </a:endParaRPr>
                    </a:p>
                  </a:txBody>
                  <a:tcPr/>
                </a:tc>
              </a:tr>
              <a:tr h="370840">
                <a:tc>
                  <a:txBody>
                    <a:bodyPr/>
                    <a:lstStyle/>
                    <a:p>
                      <a:pPr algn="ctr"/>
                      <a:r>
                        <a:rPr lang="en-US" sz="3200" b="1" dirty="0" smtClean="0"/>
                        <a:t>4</a:t>
                      </a:r>
                      <a:endParaRPr lang="en-US" sz="3200" b="1" dirty="0"/>
                    </a:p>
                  </a:txBody>
                  <a:tcPr/>
                </a:tc>
                <a:tc>
                  <a:txBody>
                    <a:bodyPr/>
                    <a:lstStyle/>
                    <a:p>
                      <a:r>
                        <a:rPr lang="th-TH" sz="3200" b="1" dirty="0" smtClean="0">
                          <a:solidFill>
                            <a:srgbClr val="3333CC"/>
                          </a:solidFill>
                        </a:rPr>
                        <a:t>ติดเตียงตลอดเวลา</a:t>
                      </a:r>
                      <a:r>
                        <a:rPr lang="th-TH" sz="3200" b="1" baseline="0" dirty="0" smtClean="0">
                          <a:solidFill>
                            <a:srgbClr val="3333CC"/>
                          </a:solidFill>
                        </a:rPr>
                        <a:t> </a:t>
                      </a:r>
                      <a:r>
                        <a:rPr lang="th-TH" sz="3200" b="1" baseline="0" dirty="0" smtClean="0"/>
                        <a:t>ช่วยเหลือตัวเองไม่ได้เลย</a:t>
                      </a:r>
                      <a:endParaRPr lang="en-US" sz="3200" b="1" dirty="0"/>
                    </a:p>
                  </a:txBody>
                  <a:tcPr/>
                </a:tc>
              </a:tr>
            </a:tbl>
          </a:graphicData>
        </a:graphic>
      </p:graphicFrame>
      <p:sp>
        <p:nvSpPr>
          <p:cNvPr id="4" name="TextBox 3"/>
          <p:cNvSpPr txBox="1"/>
          <p:nvPr/>
        </p:nvSpPr>
        <p:spPr>
          <a:xfrm>
            <a:off x="381000" y="6172200"/>
            <a:ext cx="8153400" cy="523220"/>
          </a:xfrm>
          <a:prstGeom prst="rect">
            <a:avLst/>
          </a:prstGeom>
          <a:noFill/>
        </p:spPr>
        <p:txBody>
          <a:bodyPr wrap="square" rtlCol="0">
            <a:spAutoFit/>
          </a:bodyPr>
          <a:lstStyle/>
          <a:p>
            <a:pPr algn="ctr"/>
            <a:r>
              <a:rPr lang="en-US" dirty="0" smtClean="0">
                <a:latin typeface="+mn-lt"/>
              </a:rPr>
              <a:t>ECOG = Eastern Cooperative Oncology Group</a:t>
            </a:r>
            <a:endParaRPr lang="en-US" dirty="0">
              <a:latin typeface="+mn-lt"/>
            </a:endParaRPr>
          </a:p>
        </p:txBody>
      </p:sp>
    </p:spTree>
    <p:extLst>
      <p:ext uri="{BB962C8B-B14F-4D97-AF65-F5344CB8AC3E}">
        <p14:creationId xmlns:p14="http://schemas.microsoft.com/office/powerpoint/2010/main" val="3155416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651" y="-32033"/>
            <a:ext cx="8165749" cy="6922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4800600" y="381000"/>
            <a:ext cx="914400" cy="99060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TextBox 4"/>
          <p:cNvSpPr txBox="1"/>
          <p:nvPr/>
        </p:nvSpPr>
        <p:spPr>
          <a:xfrm>
            <a:off x="825841" y="3459480"/>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7" name="TextBox 6"/>
          <p:cNvSpPr txBox="1"/>
          <p:nvPr/>
        </p:nvSpPr>
        <p:spPr>
          <a:xfrm>
            <a:off x="8034361" y="4183559"/>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8" name="TextBox 7"/>
          <p:cNvSpPr txBox="1"/>
          <p:nvPr/>
        </p:nvSpPr>
        <p:spPr>
          <a:xfrm>
            <a:off x="795361" y="5021759"/>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9" name="TextBox 8"/>
          <p:cNvSpPr txBox="1"/>
          <p:nvPr/>
        </p:nvSpPr>
        <p:spPr>
          <a:xfrm>
            <a:off x="8171521" y="4953000"/>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6" name="TextBox 5"/>
          <p:cNvSpPr txBox="1"/>
          <p:nvPr/>
        </p:nvSpPr>
        <p:spPr>
          <a:xfrm>
            <a:off x="8001000" y="1295400"/>
            <a:ext cx="647334" cy="830997"/>
          </a:xfrm>
          <a:prstGeom prst="rect">
            <a:avLst/>
          </a:prstGeom>
          <a:noFill/>
        </p:spPr>
        <p:txBody>
          <a:bodyPr wrap="square" rtlCol="0">
            <a:spAutoFit/>
          </a:bodyPr>
          <a:lstStyle/>
          <a:p>
            <a:r>
              <a:rPr lang="en-US" sz="4800" b="1" dirty="0">
                <a:solidFill>
                  <a:srgbClr val="3333CC"/>
                </a:solidFill>
                <a:latin typeface="Calibri" panose="020F0502020204030204"/>
              </a:rPr>
              <a:t>3</a:t>
            </a:r>
          </a:p>
        </p:txBody>
      </p:sp>
    </p:spTree>
    <p:extLst>
      <p:ext uri="{BB962C8B-B14F-4D97-AF65-F5344CB8AC3E}">
        <p14:creationId xmlns:p14="http://schemas.microsoft.com/office/powerpoint/2010/main" val="395055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p:bldP spid="9"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723" y="-30195"/>
            <a:ext cx="9311446" cy="6888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33400" y="914400"/>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4" name="TextBox 3"/>
          <p:cNvSpPr txBox="1"/>
          <p:nvPr/>
        </p:nvSpPr>
        <p:spPr>
          <a:xfrm>
            <a:off x="1600200" y="990600"/>
            <a:ext cx="990600" cy="523220"/>
          </a:xfrm>
          <a:prstGeom prst="rect">
            <a:avLst/>
          </a:prstGeom>
          <a:noFill/>
        </p:spPr>
        <p:txBody>
          <a:bodyPr wrap="square" rtlCol="0">
            <a:spAutoFit/>
          </a:bodyPr>
          <a:lstStyle/>
          <a:p>
            <a:r>
              <a:rPr lang="en-US" b="1" dirty="0" smtClean="0">
                <a:solidFill>
                  <a:srgbClr val="C00000"/>
                </a:solidFill>
              </a:rPr>
              <a:t>34.4</a:t>
            </a:r>
            <a:endParaRPr lang="en-US" b="1" dirty="0">
              <a:solidFill>
                <a:srgbClr val="C00000"/>
              </a:solidFill>
            </a:endParaRPr>
          </a:p>
        </p:txBody>
      </p:sp>
      <p:sp>
        <p:nvSpPr>
          <p:cNvPr id="6" name="TextBox 5"/>
          <p:cNvSpPr txBox="1"/>
          <p:nvPr/>
        </p:nvSpPr>
        <p:spPr>
          <a:xfrm>
            <a:off x="4343400" y="1066800"/>
            <a:ext cx="629752" cy="523220"/>
          </a:xfrm>
          <a:prstGeom prst="rect">
            <a:avLst/>
          </a:prstGeom>
          <a:noFill/>
        </p:spPr>
        <p:txBody>
          <a:bodyPr wrap="square" rtlCol="0">
            <a:spAutoFit/>
          </a:bodyPr>
          <a:lstStyle/>
          <a:p>
            <a:r>
              <a:rPr lang="en-US" b="1" dirty="0" smtClean="0">
                <a:solidFill>
                  <a:srgbClr val="C00000"/>
                </a:solidFill>
              </a:rPr>
              <a:t>6</a:t>
            </a:r>
            <a:endParaRPr lang="en-US" b="1" dirty="0">
              <a:solidFill>
                <a:srgbClr val="C00000"/>
              </a:solidFill>
            </a:endParaRPr>
          </a:p>
        </p:txBody>
      </p:sp>
      <p:sp>
        <p:nvSpPr>
          <p:cNvPr id="8" name="TextBox 7"/>
          <p:cNvSpPr txBox="1"/>
          <p:nvPr/>
        </p:nvSpPr>
        <p:spPr>
          <a:xfrm>
            <a:off x="18121" y="4793159"/>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9" name="Oval 8"/>
          <p:cNvSpPr/>
          <p:nvPr/>
        </p:nvSpPr>
        <p:spPr>
          <a:xfrm>
            <a:off x="7543800" y="5054265"/>
            <a:ext cx="914400" cy="508335"/>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229600" y="159603"/>
            <a:ext cx="647334" cy="830997"/>
          </a:xfrm>
          <a:prstGeom prst="rect">
            <a:avLst/>
          </a:prstGeom>
          <a:noFill/>
        </p:spPr>
        <p:txBody>
          <a:bodyPr wrap="square" rtlCol="0">
            <a:spAutoFit/>
          </a:bodyPr>
          <a:lstStyle/>
          <a:p>
            <a:r>
              <a:rPr lang="en-US" sz="4800" b="1" dirty="0">
                <a:solidFill>
                  <a:srgbClr val="3333CC"/>
                </a:solidFill>
                <a:latin typeface="+mn-lt"/>
              </a:rPr>
              <a:t>3</a:t>
            </a:r>
          </a:p>
        </p:txBody>
      </p:sp>
    </p:spTree>
    <p:extLst>
      <p:ext uri="{BB962C8B-B14F-4D97-AF65-F5344CB8AC3E}">
        <p14:creationId xmlns:p14="http://schemas.microsoft.com/office/powerpoint/2010/main" val="176827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8" grpId="0"/>
      <p:bldP spid="9" grpId="0" animBg="1"/>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03" y="1"/>
            <a:ext cx="9219406"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6743099" y="1371600"/>
            <a:ext cx="687003" cy="508335"/>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229600" y="159603"/>
            <a:ext cx="647334" cy="830997"/>
          </a:xfrm>
          <a:prstGeom prst="rect">
            <a:avLst/>
          </a:prstGeom>
          <a:noFill/>
        </p:spPr>
        <p:txBody>
          <a:bodyPr wrap="square" rtlCol="0">
            <a:spAutoFit/>
          </a:bodyPr>
          <a:lstStyle/>
          <a:p>
            <a:r>
              <a:rPr lang="en-US" sz="4800" b="1" dirty="0" smtClean="0">
                <a:solidFill>
                  <a:srgbClr val="3333CC"/>
                </a:solidFill>
                <a:latin typeface="+mn-lt"/>
              </a:rPr>
              <a:t>0</a:t>
            </a:r>
            <a:endParaRPr lang="en-US" sz="4800" b="1" dirty="0">
              <a:solidFill>
                <a:srgbClr val="3333CC"/>
              </a:solidFill>
              <a:latin typeface="+mn-lt"/>
            </a:endParaRPr>
          </a:p>
        </p:txBody>
      </p:sp>
      <p:sp>
        <p:nvSpPr>
          <p:cNvPr id="7" name="Oval 6"/>
          <p:cNvSpPr/>
          <p:nvPr/>
        </p:nvSpPr>
        <p:spPr>
          <a:xfrm>
            <a:off x="8598568" y="4290306"/>
            <a:ext cx="469232" cy="462123"/>
          </a:xfrm>
          <a:prstGeom prst="ellipse">
            <a:avLst/>
          </a:prstGeom>
          <a:noFill/>
          <a:ln w="57150">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333CC"/>
              </a:solidFill>
            </a:endParaRPr>
          </a:p>
        </p:txBody>
      </p:sp>
      <p:sp>
        <p:nvSpPr>
          <p:cNvPr id="8" name="Oval 7"/>
          <p:cNvSpPr/>
          <p:nvPr/>
        </p:nvSpPr>
        <p:spPr>
          <a:xfrm flipH="1">
            <a:off x="8602579" y="5686971"/>
            <a:ext cx="465221" cy="462123"/>
          </a:xfrm>
          <a:prstGeom prst="ellipse">
            <a:avLst/>
          </a:prstGeom>
          <a:noFill/>
          <a:ln w="57150">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333CC"/>
              </a:solidFill>
            </a:endParaRPr>
          </a:p>
        </p:txBody>
      </p:sp>
    </p:spTree>
    <p:extLst>
      <p:ext uri="{BB962C8B-B14F-4D97-AF65-F5344CB8AC3E}">
        <p14:creationId xmlns:p14="http://schemas.microsoft.com/office/powerpoint/2010/main" val="252230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123" y="1"/>
            <a:ext cx="8692677" cy="6934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7086600" y="3011901"/>
            <a:ext cx="469232" cy="38192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7498225" y="192501"/>
            <a:ext cx="426575" cy="381920"/>
          </a:xfrm>
          <a:prstGeom prst="ellipse">
            <a:avLst/>
          </a:prstGeom>
          <a:noFill/>
          <a:ln w="57150">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333CC"/>
              </a:solidFill>
            </a:endParaRPr>
          </a:p>
        </p:txBody>
      </p:sp>
      <p:sp>
        <p:nvSpPr>
          <p:cNvPr id="5" name="TextBox 4"/>
          <p:cNvSpPr txBox="1"/>
          <p:nvPr/>
        </p:nvSpPr>
        <p:spPr>
          <a:xfrm>
            <a:off x="8115666" y="1302603"/>
            <a:ext cx="647334" cy="830997"/>
          </a:xfrm>
          <a:prstGeom prst="rect">
            <a:avLst/>
          </a:prstGeom>
          <a:noFill/>
        </p:spPr>
        <p:txBody>
          <a:bodyPr wrap="square" rtlCol="0">
            <a:spAutoFit/>
          </a:bodyPr>
          <a:lstStyle/>
          <a:p>
            <a:r>
              <a:rPr lang="en-US" sz="4800" b="1" dirty="0">
                <a:solidFill>
                  <a:srgbClr val="3333CC"/>
                </a:solidFill>
                <a:latin typeface="+mn-lt"/>
              </a:rPr>
              <a:t>1</a:t>
            </a:r>
          </a:p>
        </p:txBody>
      </p:sp>
      <p:sp>
        <p:nvSpPr>
          <p:cNvPr id="6" name="Rounded Rectangle 5"/>
          <p:cNvSpPr/>
          <p:nvPr/>
        </p:nvSpPr>
        <p:spPr>
          <a:xfrm>
            <a:off x="5502333" y="6479078"/>
            <a:ext cx="2147455" cy="346364"/>
          </a:xfrm>
          <a:prstGeom prst="roundRect">
            <a:avLst/>
          </a:prstGeom>
          <a:noFill/>
          <a:ln w="571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720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0"/>
            <a:ext cx="6172200" cy="6833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3200400"/>
            <a:ext cx="3210535" cy="3210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0F265891-D2AC-4E4C-8DDB-3AFE37016901}" type="slidenum">
              <a:rPr lang="en-US" smtClean="0">
                <a:solidFill>
                  <a:prstClr val="black">
                    <a:tint val="75000"/>
                  </a:prstClr>
                </a:solidFill>
              </a:rPr>
              <a:pPr/>
              <a:t>3</a:t>
            </a:fld>
            <a:endParaRPr lang="en-US">
              <a:solidFill>
                <a:prstClr val="black">
                  <a:tint val="75000"/>
                </a:prstClr>
              </a:solidFill>
            </a:endParaRPr>
          </a:p>
        </p:txBody>
      </p:sp>
    </p:spTree>
    <p:extLst>
      <p:ext uri="{BB962C8B-B14F-4D97-AF65-F5344CB8AC3E}">
        <p14:creationId xmlns:p14="http://schemas.microsoft.com/office/powerpoint/2010/main" val="3785330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barn(inVertical)">
                                      <p:cBhvr>
                                        <p:cTn id="7"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403" y="-91555"/>
            <a:ext cx="9372806" cy="704111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Oval 2"/>
          <p:cNvSpPr/>
          <p:nvPr/>
        </p:nvSpPr>
        <p:spPr>
          <a:xfrm>
            <a:off x="7696200" y="5531200"/>
            <a:ext cx="469232" cy="38192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8305800" y="-975"/>
            <a:ext cx="647334" cy="830997"/>
          </a:xfrm>
          <a:prstGeom prst="rect">
            <a:avLst/>
          </a:prstGeom>
          <a:noFill/>
        </p:spPr>
        <p:txBody>
          <a:bodyPr wrap="square" rtlCol="0">
            <a:spAutoFit/>
          </a:bodyPr>
          <a:lstStyle/>
          <a:p>
            <a:r>
              <a:rPr lang="en-US" sz="4800" b="1" dirty="0">
                <a:solidFill>
                  <a:srgbClr val="3333CC"/>
                </a:solidFill>
                <a:latin typeface="+mn-lt"/>
              </a:rPr>
              <a:t>1</a:t>
            </a:r>
          </a:p>
        </p:txBody>
      </p:sp>
      <p:cxnSp>
        <p:nvCxnSpPr>
          <p:cNvPr id="5" name="Straight Connector 4"/>
          <p:cNvCxnSpPr/>
          <p:nvPr/>
        </p:nvCxnSpPr>
        <p:spPr>
          <a:xfrm>
            <a:off x="3429000" y="5638800"/>
            <a:ext cx="762000" cy="0"/>
          </a:xfrm>
          <a:prstGeom prst="line">
            <a:avLst/>
          </a:prstGeom>
          <a:ln w="57150">
            <a:solidFill>
              <a:srgbClr val="3333CC"/>
            </a:solidFill>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943600" y="6324600"/>
            <a:ext cx="2362200" cy="381000"/>
          </a:xfrm>
          <a:prstGeom prst="roundRect">
            <a:avLst/>
          </a:prstGeom>
          <a:noFill/>
          <a:ln w="571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739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906780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34"/>
          <a:stretch/>
        </p:blipFill>
        <p:spPr bwMode="auto">
          <a:xfrm>
            <a:off x="414361" y="3276600"/>
            <a:ext cx="8577239" cy="3360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734666" y="3344763"/>
            <a:ext cx="952134" cy="830997"/>
          </a:xfrm>
          <a:prstGeom prst="rect">
            <a:avLst/>
          </a:prstGeom>
          <a:noFill/>
        </p:spPr>
        <p:txBody>
          <a:bodyPr wrap="square" rtlCol="0">
            <a:spAutoFit/>
          </a:bodyPr>
          <a:lstStyle/>
          <a:p>
            <a:r>
              <a:rPr lang="en-US" sz="4800" b="1" dirty="0" smtClean="0">
                <a:solidFill>
                  <a:srgbClr val="3333CC"/>
                </a:solidFill>
                <a:latin typeface="+mn-lt"/>
              </a:rPr>
              <a:t>15</a:t>
            </a:r>
            <a:endParaRPr lang="en-US" sz="4800" b="1" dirty="0">
              <a:solidFill>
                <a:srgbClr val="3333CC"/>
              </a:solidFill>
              <a:latin typeface="+mn-lt"/>
            </a:endParaRPr>
          </a:p>
        </p:txBody>
      </p:sp>
      <p:sp>
        <p:nvSpPr>
          <p:cNvPr id="7" name="TextBox 6"/>
          <p:cNvSpPr txBox="1"/>
          <p:nvPr/>
        </p:nvSpPr>
        <p:spPr>
          <a:xfrm>
            <a:off x="414361" y="5859959"/>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56207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143000" y="3352800"/>
            <a:ext cx="6858000" cy="2387600"/>
          </a:xfrm>
        </p:spPr>
        <p:txBody>
          <a:bodyPr>
            <a:noAutofit/>
          </a:bodyPr>
          <a:lstStyle/>
          <a:p>
            <a:pPr>
              <a:lnSpc>
                <a:spcPct val="150000"/>
              </a:lnSpc>
            </a:pPr>
            <a:r>
              <a:rPr lang="en-US" sz="5400" b="1" dirty="0" smtClean="0">
                <a:effectLst>
                  <a:outerShdw blurRad="38100" dist="38100" dir="2700000" algn="tl">
                    <a:srgbClr val="000000">
                      <a:alpha val="43137"/>
                    </a:srgbClr>
                  </a:outerShdw>
                </a:effectLst>
                <a:latin typeface="+mn-lt"/>
              </a:rPr>
              <a:t>NAF </a:t>
            </a:r>
            <a:br>
              <a:rPr lang="en-US" sz="5400" b="1" dirty="0" smtClean="0">
                <a:effectLst>
                  <a:outerShdw blurRad="38100" dist="38100" dir="2700000" algn="tl">
                    <a:srgbClr val="000000">
                      <a:alpha val="43137"/>
                    </a:srgbClr>
                  </a:outerShdw>
                </a:effectLst>
                <a:latin typeface="+mn-lt"/>
              </a:rPr>
            </a:br>
            <a:r>
              <a:rPr lang="en-US" sz="5400" b="1" dirty="0" smtClean="0">
                <a:effectLst>
                  <a:outerShdw blurRad="38100" dist="38100" dir="2700000" algn="tl">
                    <a:srgbClr val="000000">
                      <a:alpha val="43137"/>
                    </a:srgbClr>
                  </a:outerShdw>
                </a:effectLst>
                <a:latin typeface="+mn-lt"/>
              </a:rPr>
              <a:t>(Nutrition Alert Form)</a:t>
            </a:r>
            <a:endParaRPr lang="en-US" sz="5400" b="1" dirty="0">
              <a:effectLst>
                <a:outerShdw blurRad="38100" dist="38100" dir="2700000" algn="tl">
                  <a:srgbClr val="000000">
                    <a:alpha val="43137"/>
                  </a:srgbClr>
                </a:outerShdw>
              </a:effectLst>
              <a:latin typeface="+mn-lt"/>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70" y="0"/>
            <a:ext cx="9114030" cy="2895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98218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1" y="721066"/>
            <a:ext cx="8839200" cy="5415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990600" y="1219200"/>
            <a:ext cx="685800" cy="400110"/>
          </a:xfrm>
          <a:prstGeom prst="rect">
            <a:avLst/>
          </a:prstGeom>
          <a:noFill/>
        </p:spPr>
        <p:txBody>
          <a:bodyPr wrap="square" rtlCol="0">
            <a:spAutoFit/>
          </a:bodyPr>
          <a:lstStyle/>
          <a:p>
            <a:r>
              <a:rPr lang="en-US" sz="2000" b="1" dirty="0" smtClean="0">
                <a:solidFill>
                  <a:srgbClr val="C00000"/>
                </a:solidFill>
                <a:latin typeface="+mn-lt"/>
              </a:rPr>
              <a:t>170</a:t>
            </a:r>
            <a:endParaRPr lang="en-US" sz="2000" b="1" dirty="0">
              <a:solidFill>
                <a:srgbClr val="C00000"/>
              </a:solidFill>
              <a:latin typeface="+mn-lt"/>
            </a:endParaRPr>
          </a:p>
        </p:txBody>
      </p:sp>
      <p:sp>
        <p:nvSpPr>
          <p:cNvPr id="6" name="TextBox 5"/>
          <p:cNvSpPr txBox="1"/>
          <p:nvPr/>
        </p:nvSpPr>
        <p:spPr>
          <a:xfrm>
            <a:off x="6172200" y="2017245"/>
            <a:ext cx="515252" cy="461665"/>
          </a:xfrm>
          <a:prstGeom prst="rect">
            <a:avLst/>
          </a:prstGeom>
          <a:noFill/>
        </p:spPr>
        <p:txBody>
          <a:bodyPr wrap="square" rtlCol="0">
            <a:spAutoFit/>
          </a:bodyPr>
          <a:lstStyle/>
          <a:p>
            <a:r>
              <a:rPr lang="en-US" sz="2400" b="1" dirty="0" smtClean="0">
                <a:solidFill>
                  <a:srgbClr val="C00000"/>
                </a:solidFill>
                <a:latin typeface="+mn-lt"/>
              </a:rPr>
              <a:t>38</a:t>
            </a:r>
            <a:endParaRPr lang="en-US" sz="2400" b="1" dirty="0">
              <a:solidFill>
                <a:srgbClr val="C00000"/>
              </a:solidFill>
              <a:latin typeface="+mn-lt"/>
            </a:endParaRPr>
          </a:p>
        </p:txBody>
      </p:sp>
      <p:sp>
        <p:nvSpPr>
          <p:cNvPr id="7" name="TextBox 6"/>
          <p:cNvSpPr txBox="1"/>
          <p:nvPr/>
        </p:nvSpPr>
        <p:spPr>
          <a:xfrm>
            <a:off x="2667000" y="2057400"/>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8" name="TextBox 7"/>
          <p:cNvSpPr txBox="1"/>
          <p:nvPr/>
        </p:nvSpPr>
        <p:spPr>
          <a:xfrm>
            <a:off x="6662788" y="1905000"/>
            <a:ext cx="515252" cy="646331"/>
          </a:xfrm>
          <a:prstGeom prst="rect">
            <a:avLst/>
          </a:prstGeom>
          <a:noFill/>
        </p:spPr>
        <p:txBody>
          <a:bodyPr wrap="square" rtlCol="0">
            <a:spAutoFit/>
          </a:bodyPr>
          <a:lstStyle/>
          <a:p>
            <a:r>
              <a:rPr lang="en-US" sz="3600" b="1" dirty="0">
                <a:solidFill>
                  <a:srgbClr val="3333CC"/>
                </a:solidFill>
                <a:latin typeface="+mn-lt"/>
              </a:rPr>
              <a:t>0</a:t>
            </a:r>
          </a:p>
        </p:txBody>
      </p:sp>
      <p:sp>
        <p:nvSpPr>
          <p:cNvPr id="9" name="TextBox 8"/>
          <p:cNvSpPr txBox="1"/>
          <p:nvPr/>
        </p:nvSpPr>
        <p:spPr>
          <a:xfrm>
            <a:off x="1572601" y="2659559"/>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10" name="TextBox 9"/>
          <p:cNvSpPr txBox="1"/>
          <p:nvPr/>
        </p:nvSpPr>
        <p:spPr>
          <a:xfrm>
            <a:off x="1557361" y="3962400"/>
            <a:ext cx="728639" cy="769441"/>
          </a:xfrm>
          <a:prstGeom prst="rect">
            <a:avLst/>
          </a:prstGeom>
          <a:noFill/>
        </p:spPr>
        <p:txBody>
          <a:bodyPr wrap="square" rtlCol="0">
            <a:spAutoFit/>
          </a:bodyPr>
          <a:lstStyle/>
          <a:p>
            <a:r>
              <a:rPr lang="en-US" sz="4400" b="1" dirty="0" smtClean="0">
                <a:solidFill>
                  <a:srgbClr val="00B050"/>
                </a:solidFill>
                <a:effectLst>
                  <a:outerShdw blurRad="38100" dist="38100" dir="2700000" algn="tl">
                    <a:srgbClr val="000000">
                      <a:alpha val="43137"/>
                    </a:srgbClr>
                  </a:outerShdw>
                </a:effectLst>
                <a:sym typeface="Symbol"/>
              </a:rPr>
              <a:t></a:t>
            </a:r>
            <a:endParaRPr lang="en-US" sz="4400" b="1" dirty="0">
              <a:solidFill>
                <a:srgbClr val="00B050"/>
              </a:solidFill>
              <a:effectLst>
                <a:outerShdw blurRad="38100" dist="38100" dir="2700000" algn="tl">
                  <a:srgbClr val="000000">
                    <a:alpha val="43137"/>
                  </a:srgbClr>
                </a:outerShdw>
              </a:effectLst>
            </a:endParaRPr>
          </a:p>
        </p:txBody>
      </p:sp>
      <p:sp>
        <p:nvSpPr>
          <p:cNvPr id="11" name="TextBox 10"/>
          <p:cNvSpPr txBox="1"/>
          <p:nvPr/>
        </p:nvSpPr>
        <p:spPr>
          <a:xfrm>
            <a:off x="1557361" y="4793159"/>
            <a:ext cx="728639" cy="769441"/>
          </a:xfrm>
          <a:prstGeom prst="rect">
            <a:avLst/>
          </a:prstGeom>
          <a:noFill/>
        </p:spPr>
        <p:txBody>
          <a:bodyPr wrap="square" rtlCol="0">
            <a:spAutoFit/>
          </a:bodyPr>
          <a:lstStyle/>
          <a:p>
            <a:r>
              <a:rPr lang="en-US" sz="4400" b="1" dirty="0" smtClean="0">
                <a:solidFill>
                  <a:srgbClr val="00B050"/>
                </a:solidFill>
                <a:effectLst>
                  <a:outerShdw blurRad="38100" dist="38100" dir="2700000" algn="tl">
                    <a:srgbClr val="000000">
                      <a:alpha val="43137"/>
                    </a:srgbClr>
                  </a:outerShdw>
                </a:effectLst>
                <a:sym typeface="Symbol"/>
              </a:rPr>
              <a:t></a:t>
            </a:r>
            <a:endParaRPr lang="en-US" sz="4400" b="1" dirty="0">
              <a:solidFill>
                <a:srgbClr val="00B050"/>
              </a:solidFill>
              <a:effectLst>
                <a:outerShdw blurRad="38100" dist="38100" dir="2700000" algn="tl">
                  <a:srgbClr val="000000">
                    <a:alpha val="43137"/>
                  </a:srgbClr>
                </a:outerShdw>
              </a:effectLst>
            </a:endParaRPr>
          </a:p>
        </p:txBody>
      </p:sp>
      <p:sp>
        <p:nvSpPr>
          <p:cNvPr id="13" name="Double Bracket 12"/>
          <p:cNvSpPr/>
          <p:nvPr/>
        </p:nvSpPr>
        <p:spPr>
          <a:xfrm>
            <a:off x="152401" y="3810000"/>
            <a:ext cx="8839200" cy="2514600"/>
          </a:xfrm>
          <a:prstGeom prst="bracketPair">
            <a:avLst/>
          </a:pr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B050"/>
              </a:solidFill>
            </a:endParaRPr>
          </a:p>
        </p:txBody>
      </p:sp>
      <p:sp>
        <p:nvSpPr>
          <p:cNvPr id="15" name="TextBox 14"/>
          <p:cNvSpPr txBox="1"/>
          <p:nvPr/>
        </p:nvSpPr>
        <p:spPr>
          <a:xfrm>
            <a:off x="6647548" y="2971800"/>
            <a:ext cx="515252" cy="646331"/>
          </a:xfrm>
          <a:prstGeom prst="rect">
            <a:avLst/>
          </a:prstGeom>
          <a:noFill/>
        </p:spPr>
        <p:txBody>
          <a:bodyPr wrap="square" rtlCol="0">
            <a:spAutoFit/>
          </a:bodyPr>
          <a:lstStyle/>
          <a:p>
            <a:r>
              <a:rPr lang="en-US" sz="3600" b="1" dirty="0" smtClean="0">
                <a:solidFill>
                  <a:srgbClr val="3333CC"/>
                </a:solidFill>
                <a:latin typeface="+mn-lt"/>
              </a:rPr>
              <a:t>2</a:t>
            </a:r>
            <a:endParaRPr lang="en-US" sz="3600" b="1" dirty="0">
              <a:solidFill>
                <a:srgbClr val="3333CC"/>
              </a:solidFill>
              <a:latin typeface="+mn-lt"/>
            </a:endParaRPr>
          </a:p>
        </p:txBody>
      </p:sp>
      <p:sp>
        <p:nvSpPr>
          <p:cNvPr id="16" name="TextBox 15"/>
          <p:cNvSpPr txBox="1"/>
          <p:nvPr/>
        </p:nvSpPr>
        <p:spPr>
          <a:xfrm>
            <a:off x="6019800" y="3044130"/>
            <a:ext cx="820052" cy="461665"/>
          </a:xfrm>
          <a:prstGeom prst="rect">
            <a:avLst/>
          </a:prstGeom>
          <a:noFill/>
        </p:spPr>
        <p:txBody>
          <a:bodyPr wrap="square" rtlCol="0">
            <a:spAutoFit/>
          </a:bodyPr>
          <a:lstStyle/>
          <a:p>
            <a:r>
              <a:rPr lang="en-US" sz="2400" b="1" dirty="0" smtClean="0">
                <a:solidFill>
                  <a:srgbClr val="C00000"/>
                </a:solidFill>
                <a:latin typeface="+mn-lt"/>
              </a:rPr>
              <a:t>13.4</a:t>
            </a:r>
            <a:endParaRPr lang="en-US" sz="2400" b="1" dirty="0">
              <a:solidFill>
                <a:srgbClr val="C00000"/>
              </a:solidFill>
              <a:latin typeface="+mn-lt"/>
            </a:endParaRPr>
          </a:p>
        </p:txBody>
      </p:sp>
      <p:sp>
        <p:nvSpPr>
          <p:cNvPr id="17" name="TextBox 16"/>
          <p:cNvSpPr txBox="1"/>
          <p:nvPr/>
        </p:nvSpPr>
        <p:spPr>
          <a:xfrm>
            <a:off x="6647548" y="4038600"/>
            <a:ext cx="515252" cy="646331"/>
          </a:xfrm>
          <a:prstGeom prst="rect">
            <a:avLst/>
          </a:prstGeom>
          <a:noFill/>
        </p:spPr>
        <p:txBody>
          <a:bodyPr wrap="square" rtlCol="0">
            <a:spAutoFit/>
          </a:bodyPr>
          <a:lstStyle/>
          <a:p>
            <a:r>
              <a:rPr lang="en-US" sz="3600" b="1" dirty="0" smtClean="0">
                <a:solidFill>
                  <a:srgbClr val="00B050"/>
                </a:solidFill>
                <a:latin typeface="+mn-lt"/>
              </a:rPr>
              <a:t>3</a:t>
            </a:r>
            <a:endParaRPr lang="en-US" sz="3600" b="1" dirty="0">
              <a:solidFill>
                <a:srgbClr val="00B050"/>
              </a:solidFill>
              <a:latin typeface="+mn-lt"/>
            </a:endParaRPr>
          </a:p>
        </p:txBody>
      </p:sp>
      <p:sp>
        <p:nvSpPr>
          <p:cNvPr id="18" name="TextBox 17"/>
          <p:cNvSpPr txBox="1"/>
          <p:nvPr/>
        </p:nvSpPr>
        <p:spPr>
          <a:xfrm>
            <a:off x="6632308" y="5105400"/>
            <a:ext cx="515252" cy="646331"/>
          </a:xfrm>
          <a:prstGeom prst="rect">
            <a:avLst/>
          </a:prstGeom>
          <a:noFill/>
        </p:spPr>
        <p:txBody>
          <a:bodyPr wrap="square" rtlCol="0">
            <a:spAutoFit/>
          </a:bodyPr>
          <a:lstStyle/>
          <a:p>
            <a:r>
              <a:rPr lang="en-US" sz="3600" b="1" dirty="0">
                <a:solidFill>
                  <a:srgbClr val="00B050"/>
                </a:solidFill>
                <a:latin typeface="+mn-lt"/>
              </a:rPr>
              <a:t>3</a:t>
            </a:r>
          </a:p>
        </p:txBody>
      </p:sp>
      <p:sp>
        <p:nvSpPr>
          <p:cNvPr id="2" name="Oval 1"/>
          <p:cNvSpPr/>
          <p:nvPr/>
        </p:nvSpPr>
        <p:spPr>
          <a:xfrm>
            <a:off x="2743200" y="3962400"/>
            <a:ext cx="457200" cy="38472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0194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arn(inVertical)">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3" grpId="0" animBg="1"/>
      <p:bldP spid="15" grpId="0"/>
      <p:bldP spid="16" grpId="0"/>
      <p:bldP spid="17" grpId="0"/>
      <p:bldP spid="18" grpId="0"/>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98918"/>
            <a:ext cx="9144000" cy="4997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447800" y="990600"/>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6" name="TextBox 5"/>
          <p:cNvSpPr txBox="1"/>
          <p:nvPr/>
        </p:nvSpPr>
        <p:spPr>
          <a:xfrm>
            <a:off x="1447800" y="2084159"/>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7" name="TextBox 6"/>
          <p:cNvSpPr txBox="1"/>
          <p:nvPr/>
        </p:nvSpPr>
        <p:spPr>
          <a:xfrm>
            <a:off x="6723748" y="1295400"/>
            <a:ext cx="515252" cy="646331"/>
          </a:xfrm>
          <a:prstGeom prst="rect">
            <a:avLst/>
          </a:prstGeom>
          <a:noFill/>
        </p:spPr>
        <p:txBody>
          <a:bodyPr wrap="square" rtlCol="0">
            <a:spAutoFit/>
          </a:bodyPr>
          <a:lstStyle/>
          <a:p>
            <a:r>
              <a:rPr lang="en-US" sz="3600" b="1" dirty="0" smtClean="0">
                <a:solidFill>
                  <a:srgbClr val="3333CC"/>
                </a:solidFill>
                <a:latin typeface="+mn-lt"/>
              </a:rPr>
              <a:t>2</a:t>
            </a:r>
            <a:endParaRPr lang="en-US" sz="3600" b="1" dirty="0">
              <a:solidFill>
                <a:srgbClr val="3333CC"/>
              </a:solidFill>
              <a:latin typeface="+mn-lt"/>
            </a:endParaRPr>
          </a:p>
        </p:txBody>
      </p:sp>
      <p:sp>
        <p:nvSpPr>
          <p:cNvPr id="9" name="TextBox 8"/>
          <p:cNvSpPr txBox="1"/>
          <p:nvPr/>
        </p:nvSpPr>
        <p:spPr>
          <a:xfrm>
            <a:off x="6705600" y="2325469"/>
            <a:ext cx="515252" cy="646331"/>
          </a:xfrm>
          <a:prstGeom prst="rect">
            <a:avLst/>
          </a:prstGeom>
          <a:noFill/>
        </p:spPr>
        <p:txBody>
          <a:bodyPr wrap="square" rtlCol="0">
            <a:spAutoFit/>
          </a:bodyPr>
          <a:lstStyle/>
          <a:p>
            <a:r>
              <a:rPr lang="en-US" sz="3600" b="1" dirty="0" smtClean="0">
                <a:solidFill>
                  <a:srgbClr val="3333CC"/>
                </a:solidFill>
                <a:latin typeface="+mn-lt"/>
              </a:rPr>
              <a:t>2</a:t>
            </a:r>
            <a:endParaRPr lang="en-US" sz="3600" b="1" dirty="0">
              <a:solidFill>
                <a:srgbClr val="3333CC"/>
              </a:solidFill>
              <a:latin typeface="+mn-lt"/>
            </a:endParaRPr>
          </a:p>
        </p:txBody>
      </p:sp>
      <p:sp>
        <p:nvSpPr>
          <p:cNvPr id="10" name="TextBox 9"/>
          <p:cNvSpPr txBox="1"/>
          <p:nvPr/>
        </p:nvSpPr>
        <p:spPr>
          <a:xfrm>
            <a:off x="3581400" y="3627939"/>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11" name="TextBox 10"/>
          <p:cNvSpPr txBox="1"/>
          <p:nvPr/>
        </p:nvSpPr>
        <p:spPr>
          <a:xfrm>
            <a:off x="1447800" y="4716959"/>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12" name="TextBox 11"/>
          <p:cNvSpPr txBox="1"/>
          <p:nvPr/>
        </p:nvSpPr>
        <p:spPr>
          <a:xfrm>
            <a:off x="6723748" y="3962400"/>
            <a:ext cx="515252" cy="646331"/>
          </a:xfrm>
          <a:prstGeom prst="rect">
            <a:avLst/>
          </a:prstGeom>
          <a:noFill/>
        </p:spPr>
        <p:txBody>
          <a:bodyPr wrap="square" rtlCol="0">
            <a:spAutoFit/>
          </a:bodyPr>
          <a:lstStyle/>
          <a:p>
            <a:r>
              <a:rPr lang="en-US" sz="3600" b="1" dirty="0" smtClean="0">
                <a:solidFill>
                  <a:srgbClr val="3333CC"/>
                </a:solidFill>
                <a:latin typeface="+mn-lt"/>
              </a:rPr>
              <a:t>2</a:t>
            </a:r>
            <a:endParaRPr lang="en-US" sz="3600" b="1" dirty="0">
              <a:solidFill>
                <a:srgbClr val="3333CC"/>
              </a:solidFill>
              <a:latin typeface="+mn-lt"/>
            </a:endParaRPr>
          </a:p>
        </p:txBody>
      </p:sp>
      <p:sp>
        <p:nvSpPr>
          <p:cNvPr id="13" name="TextBox 12"/>
          <p:cNvSpPr txBox="1"/>
          <p:nvPr/>
        </p:nvSpPr>
        <p:spPr>
          <a:xfrm>
            <a:off x="6705600" y="4992469"/>
            <a:ext cx="515252" cy="646331"/>
          </a:xfrm>
          <a:prstGeom prst="rect">
            <a:avLst/>
          </a:prstGeom>
          <a:noFill/>
        </p:spPr>
        <p:txBody>
          <a:bodyPr wrap="square" rtlCol="0">
            <a:spAutoFit/>
          </a:bodyPr>
          <a:lstStyle/>
          <a:p>
            <a:r>
              <a:rPr lang="en-US" sz="3600" b="1" dirty="0" smtClean="0">
                <a:solidFill>
                  <a:srgbClr val="3333CC"/>
                </a:solidFill>
                <a:latin typeface="+mn-lt"/>
              </a:rPr>
              <a:t>2</a:t>
            </a:r>
            <a:endParaRPr lang="en-US" sz="3600" b="1" dirty="0">
              <a:solidFill>
                <a:srgbClr val="3333CC"/>
              </a:solidFill>
              <a:latin typeface="+mn-lt"/>
            </a:endParaRPr>
          </a:p>
        </p:txBody>
      </p:sp>
    </p:spTree>
    <p:extLst>
      <p:ext uri="{BB962C8B-B14F-4D97-AF65-F5344CB8AC3E}">
        <p14:creationId xmlns:p14="http://schemas.microsoft.com/office/powerpoint/2010/main" val="777254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0" grpId="0"/>
      <p:bldP spid="11" grpId="0"/>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066800"/>
            <a:ext cx="9133852" cy="5181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481161" y="1897559"/>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4" name="TextBox 3"/>
          <p:cNvSpPr txBox="1"/>
          <p:nvPr/>
        </p:nvSpPr>
        <p:spPr>
          <a:xfrm>
            <a:off x="2700361" y="2819400"/>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5" name="TextBox 4"/>
          <p:cNvSpPr txBox="1"/>
          <p:nvPr/>
        </p:nvSpPr>
        <p:spPr>
          <a:xfrm>
            <a:off x="6705600" y="1487269"/>
            <a:ext cx="515252" cy="646331"/>
          </a:xfrm>
          <a:prstGeom prst="rect">
            <a:avLst/>
          </a:prstGeom>
          <a:noFill/>
        </p:spPr>
        <p:txBody>
          <a:bodyPr wrap="square" rtlCol="0">
            <a:spAutoFit/>
          </a:bodyPr>
          <a:lstStyle/>
          <a:p>
            <a:r>
              <a:rPr lang="en-US" sz="3600" b="1" dirty="0">
                <a:solidFill>
                  <a:srgbClr val="3333CC"/>
                </a:solidFill>
                <a:latin typeface="+mn-lt"/>
              </a:rPr>
              <a:t>0</a:t>
            </a:r>
          </a:p>
        </p:txBody>
      </p:sp>
      <p:sp>
        <p:nvSpPr>
          <p:cNvPr id="6" name="TextBox 5"/>
          <p:cNvSpPr txBox="1"/>
          <p:nvPr/>
        </p:nvSpPr>
        <p:spPr>
          <a:xfrm>
            <a:off x="6705600" y="2782669"/>
            <a:ext cx="515252" cy="646331"/>
          </a:xfrm>
          <a:prstGeom prst="rect">
            <a:avLst/>
          </a:prstGeom>
          <a:noFill/>
        </p:spPr>
        <p:txBody>
          <a:bodyPr wrap="square" rtlCol="0">
            <a:spAutoFit/>
          </a:bodyPr>
          <a:lstStyle/>
          <a:p>
            <a:r>
              <a:rPr lang="en-US" sz="3600" b="1" dirty="0" smtClean="0">
                <a:solidFill>
                  <a:srgbClr val="3333CC"/>
                </a:solidFill>
                <a:latin typeface="+mn-lt"/>
              </a:rPr>
              <a:t>2</a:t>
            </a:r>
            <a:endParaRPr lang="en-US" sz="3600" b="1" dirty="0">
              <a:solidFill>
                <a:srgbClr val="3333CC"/>
              </a:solidFill>
              <a:latin typeface="+mn-lt"/>
            </a:endParaRPr>
          </a:p>
        </p:txBody>
      </p:sp>
      <p:sp>
        <p:nvSpPr>
          <p:cNvPr id="7" name="TextBox 6"/>
          <p:cNvSpPr txBox="1"/>
          <p:nvPr/>
        </p:nvSpPr>
        <p:spPr>
          <a:xfrm>
            <a:off x="1447800" y="3886200"/>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8" name="TextBox 7"/>
          <p:cNvSpPr txBox="1"/>
          <p:nvPr/>
        </p:nvSpPr>
        <p:spPr>
          <a:xfrm>
            <a:off x="3581400" y="4876800"/>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9" name="TextBox 8"/>
          <p:cNvSpPr txBox="1"/>
          <p:nvPr/>
        </p:nvSpPr>
        <p:spPr>
          <a:xfrm>
            <a:off x="6723748" y="4078069"/>
            <a:ext cx="515252" cy="646331"/>
          </a:xfrm>
          <a:prstGeom prst="rect">
            <a:avLst/>
          </a:prstGeom>
          <a:noFill/>
        </p:spPr>
        <p:txBody>
          <a:bodyPr wrap="square" rtlCol="0">
            <a:spAutoFit/>
          </a:bodyPr>
          <a:lstStyle/>
          <a:p>
            <a:r>
              <a:rPr lang="en-US" sz="3600" b="1" dirty="0" smtClean="0">
                <a:solidFill>
                  <a:srgbClr val="3333CC"/>
                </a:solidFill>
                <a:latin typeface="+mn-lt"/>
              </a:rPr>
              <a:t>2</a:t>
            </a:r>
            <a:endParaRPr lang="en-US" sz="3600" b="1" dirty="0">
              <a:solidFill>
                <a:srgbClr val="3333CC"/>
              </a:solidFill>
              <a:latin typeface="+mn-lt"/>
            </a:endParaRPr>
          </a:p>
        </p:txBody>
      </p:sp>
      <p:sp>
        <p:nvSpPr>
          <p:cNvPr id="10" name="TextBox 9"/>
          <p:cNvSpPr txBox="1"/>
          <p:nvPr/>
        </p:nvSpPr>
        <p:spPr>
          <a:xfrm>
            <a:off x="6705600" y="5221069"/>
            <a:ext cx="515252" cy="646331"/>
          </a:xfrm>
          <a:prstGeom prst="rect">
            <a:avLst/>
          </a:prstGeom>
          <a:noFill/>
        </p:spPr>
        <p:txBody>
          <a:bodyPr wrap="square" rtlCol="0">
            <a:spAutoFit/>
          </a:bodyPr>
          <a:lstStyle/>
          <a:p>
            <a:r>
              <a:rPr lang="en-US" sz="3600" b="1" dirty="0">
                <a:solidFill>
                  <a:srgbClr val="3333CC"/>
                </a:solidFill>
                <a:latin typeface="+mn-lt"/>
              </a:rPr>
              <a:t>1</a:t>
            </a: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0882" y="228600"/>
            <a:ext cx="5062236" cy="658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7652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0600"/>
            <a:ext cx="9144000"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21920" y="2819400"/>
            <a:ext cx="728639" cy="769441"/>
          </a:xfrm>
          <a:prstGeom prst="rect">
            <a:avLst/>
          </a:prstGeom>
          <a:noFill/>
        </p:spPr>
        <p:txBody>
          <a:bodyPr wrap="square" rtlCol="0">
            <a:spAutoFit/>
          </a:bodyPr>
          <a:lstStyle/>
          <a:p>
            <a:r>
              <a:rPr lang="en-US" sz="4400" b="1" dirty="0" smtClean="0">
                <a:solidFill>
                  <a:srgbClr val="C00000"/>
                </a:solidFill>
                <a:effectLst>
                  <a:outerShdw blurRad="38100" dist="38100" dir="2700000" algn="tl">
                    <a:srgbClr val="000000">
                      <a:alpha val="43137"/>
                    </a:srgbClr>
                  </a:outerShdw>
                </a:effectLst>
                <a:sym typeface="Symbol"/>
              </a:rPr>
              <a:t></a:t>
            </a:r>
            <a:endParaRPr lang="en-US" sz="4400" b="1" dirty="0">
              <a:solidFill>
                <a:srgbClr val="C00000"/>
              </a:solidFill>
              <a:effectLst>
                <a:outerShdw blurRad="38100" dist="38100" dir="2700000" algn="tl">
                  <a:srgbClr val="000000">
                    <a:alpha val="43137"/>
                  </a:srgbClr>
                </a:outerShdw>
              </a:effectLst>
            </a:endParaRPr>
          </a:p>
        </p:txBody>
      </p:sp>
      <p:sp>
        <p:nvSpPr>
          <p:cNvPr id="5" name="TextBox 4"/>
          <p:cNvSpPr txBox="1"/>
          <p:nvPr/>
        </p:nvSpPr>
        <p:spPr>
          <a:xfrm>
            <a:off x="6705600" y="1487269"/>
            <a:ext cx="515252" cy="646331"/>
          </a:xfrm>
          <a:prstGeom prst="rect">
            <a:avLst/>
          </a:prstGeom>
          <a:noFill/>
        </p:spPr>
        <p:txBody>
          <a:bodyPr wrap="square" rtlCol="0">
            <a:spAutoFit/>
          </a:bodyPr>
          <a:lstStyle/>
          <a:p>
            <a:r>
              <a:rPr lang="en-US" sz="3600" b="1" dirty="0" smtClean="0">
                <a:solidFill>
                  <a:srgbClr val="3333CC"/>
                </a:solidFill>
                <a:latin typeface="Calibri" panose="020F0502020204030204"/>
              </a:rPr>
              <a:t>3</a:t>
            </a:r>
            <a:endParaRPr lang="en-US" sz="3600" b="1" dirty="0">
              <a:solidFill>
                <a:srgbClr val="3333CC"/>
              </a:solidFill>
              <a:latin typeface="Calibri" panose="020F0502020204030204"/>
            </a:endParaRP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0882" y="228600"/>
            <a:ext cx="5062236" cy="658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8014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70" y="0"/>
            <a:ext cx="9114030" cy="2895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95599"/>
            <a:ext cx="9144000" cy="3810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313548" y="3429000"/>
            <a:ext cx="667652" cy="646331"/>
          </a:xfrm>
          <a:prstGeom prst="rect">
            <a:avLst/>
          </a:prstGeom>
          <a:noFill/>
        </p:spPr>
        <p:txBody>
          <a:bodyPr wrap="square" rtlCol="0">
            <a:spAutoFit/>
          </a:bodyPr>
          <a:lstStyle/>
          <a:p>
            <a:r>
              <a:rPr lang="en-US" sz="3600" b="1" dirty="0" smtClean="0">
                <a:solidFill>
                  <a:srgbClr val="3333CC"/>
                </a:solidFill>
                <a:latin typeface="Calibri" panose="020F0502020204030204"/>
              </a:rPr>
              <a:t>18</a:t>
            </a:r>
            <a:endParaRPr lang="en-US" sz="3600" b="1" dirty="0">
              <a:solidFill>
                <a:srgbClr val="3333CC"/>
              </a:solidFill>
              <a:latin typeface="Calibri" panose="020F0502020204030204"/>
            </a:endParaRPr>
          </a:p>
        </p:txBody>
      </p:sp>
      <p:sp>
        <p:nvSpPr>
          <p:cNvPr id="7" name="Oval 6"/>
          <p:cNvSpPr/>
          <p:nvPr/>
        </p:nvSpPr>
        <p:spPr>
          <a:xfrm>
            <a:off x="2447697" y="3474720"/>
            <a:ext cx="426575" cy="514125"/>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5699760" y="4297680"/>
            <a:ext cx="3429000" cy="205740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096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29950"/>
            <a:ext cx="7886700" cy="995915"/>
          </a:xfrm>
        </p:spPr>
        <p:txBody>
          <a:bodyPr/>
          <a:lstStyle/>
          <a:p>
            <a:pPr algn="ctr" eaLnBrk="1" fontAlgn="auto" hangingPunct="1">
              <a:spcAft>
                <a:spcPts val="0"/>
              </a:spcAft>
              <a:defRPr/>
            </a:pPr>
            <a:r>
              <a:rPr lang="en-US" sz="6000" b="1" dirty="0" smtClean="0">
                <a:latin typeface="+mn-lt"/>
              </a:rPr>
              <a:t>Problem List</a:t>
            </a:r>
            <a:endParaRPr lang="th-TH" sz="6000" b="1" dirty="0">
              <a:latin typeface="+mn-lt"/>
            </a:endParaRPr>
          </a:p>
        </p:txBody>
      </p:sp>
      <p:sp>
        <p:nvSpPr>
          <p:cNvPr id="16387" name="Content Placeholder 2"/>
          <p:cNvSpPr>
            <a:spLocks noGrp="1"/>
          </p:cNvSpPr>
          <p:nvPr>
            <p:ph idx="1"/>
          </p:nvPr>
        </p:nvSpPr>
        <p:spPr>
          <a:xfrm>
            <a:off x="457200" y="1676400"/>
            <a:ext cx="8458200" cy="4343400"/>
          </a:xfrm>
        </p:spPr>
        <p:txBody>
          <a:bodyPr>
            <a:normAutofit fontScale="92500" lnSpcReduction="10000"/>
          </a:bodyPr>
          <a:lstStyle/>
          <a:p>
            <a:pPr marL="860425" indent="-742950" eaLnBrk="1" hangingPunct="1">
              <a:lnSpc>
                <a:spcPct val="200000"/>
              </a:lnSpc>
              <a:buFont typeface="+mj-lt"/>
              <a:buAutoNum type="arabicPeriod"/>
            </a:pPr>
            <a:r>
              <a:rPr lang="en-US" altLang="th-TH" sz="3600" dirty="0" smtClean="0"/>
              <a:t>Progressive jaundice </a:t>
            </a:r>
          </a:p>
          <a:p>
            <a:pPr marL="860425" indent="-742950" eaLnBrk="1" hangingPunct="1">
              <a:lnSpc>
                <a:spcPct val="200000"/>
              </a:lnSpc>
              <a:buFont typeface="+mj-lt"/>
              <a:buAutoNum type="arabicPeriod"/>
            </a:pPr>
            <a:r>
              <a:rPr lang="en-US" altLang="th-TH" sz="3600" dirty="0" smtClean="0"/>
              <a:t>Recent </a:t>
            </a:r>
            <a:r>
              <a:rPr lang="en-US" altLang="th-TH" sz="3600" dirty="0"/>
              <a:t>u</a:t>
            </a:r>
            <a:r>
              <a:rPr lang="en-US" altLang="th-TH" sz="3600" dirty="0" smtClean="0"/>
              <a:t>pper GI bleeding</a:t>
            </a:r>
          </a:p>
          <a:p>
            <a:pPr marL="860425" indent="-742950" eaLnBrk="1" hangingPunct="1">
              <a:lnSpc>
                <a:spcPct val="200000"/>
              </a:lnSpc>
              <a:buFont typeface="+mj-lt"/>
              <a:buAutoNum type="arabicPeriod"/>
            </a:pPr>
            <a:r>
              <a:rPr lang="en-US" altLang="th-TH" sz="3600" dirty="0" smtClean="0"/>
              <a:t>Anemia</a:t>
            </a:r>
          </a:p>
          <a:p>
            <a:pPr marL="860425" indent="-742950" eaLnBrk="1" hangingPunct="1">
              <a:lnSpc>
                <a:spcPct val="200000"/>
              </a:lnSpc>
              <a:buFont typeface="+mj-lt"/>
              <a:buAutoNum type="arabicPeriod"/>
            </a:pPr>
            <a:r>
              <a:rPr lang="en-US" altLang="th-TH" sz="3600" dirty="0" smtClean="0"/>
              <a:t>Severe malnutrition </a:t>
            </a:r>
          </a:p>
          <a:p>
            <a:pPr marL="860425" indent="-742950" eaLnBrk="1" hangingPunct="1">
              <a:lnSpc>
                <a:spcPct val="200000"/>
              </a:lnSpc>
              <a:buFont typeface="+mj-lt"/>
              <a:buAutoNum type="arabicPeriod"/>
            </a:pPr>
            <a:endParaRPr lang="en-US" altLang="th-TH" sz="3600" dirty="0"/>
          </a:p>
        </p:txBody>
      </p:sp>
      <p:sp>
        <p:nvSpPr>
          <p:cNvPr id="3" name="Rounded Rectangle 2"/>
          <p:cNvSpPr/>
          <p:nvPr/>
        </p:nvSpPr>
        <p:spPr>
          <a:xfrm>
            <a:off x="1295400" y="5108549"/>
            <a:ext cx="3581400" cy="755703"/>
          </a:xfrm>
          <a:prstGeom prst="roundRect">
            <a:avLst/>
          </a:prstGeom>
          <a:noFill/>
          <a:ln w="76200">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800600" y="3729511"/>
            <a:ext cx="3200400" cy="954107"/>
          </a:xfrm>
          <a:prstGeom prst="rect">
            <a:avLst/>
          </a:prstGeom>
          <a:noFill/>
        </p:spPr>
        <p:txBody>
          <a:bodyPr wrap="square" rtlCol="0">
            <a:spAutoFit/>
          </a:bodyPr>
          <a:lstStyle/>
          <a:p>
            <a:pPr algn="ctr"/>
            <a:r>
              <a:rPr lang="en-US" b="1" dirty="0" smtClean="0">
                <a:solidFill>
                  <a:srgbClr val="002060"/>
                </a:solidFill>
                <a:latin typeface="+mn-lt"/>
                <a:cs typeface="AngsanaUPC" panose="02020603050405020304" pitchFamily="18" charset="-34"/>
              </a:rPr>
              <a:t>Nutritional-related Diagnosis </a:t>
            </a:r>
            <a:endParaRPr lang="en-US" b="1" dirty="0">
              <a:solidFill>
                <a:srgbClr val="002060"/>
              </a:solidFill>
              <a:latin typeface="+mn-lt"/>
              <a:cs typeface="AngsanaUPC" panose="02020603050405020304" pitchFamily="18" charset="-34"/>
            </a:endParaRPr>
          </a:p>
        </p:txBody>
      </p:sp>
      <p:sp>
        <p:nvSpPr>
          <p:cNvPr id="8" name="Right Arrow 7"/>
          <p:cNvSpPr/>
          <p:nvPr/>
        </p:nvSpPr>
        <p:spPr>
          <a:xfrm rot="8505002">
            <a:off x="4361355" y="4476597"/>
            <a:ext cx="1030888"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47072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encrypted-tbn3.gstatic.com/images?q=tbn:ANd9GcQ6KI_dU-zJgRS2z4aW2QMr06_vTiYfp2iZKnwvayyoSCH17r2ZxzHBBM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913" y="2087881"/>
            <a:ext cx="2569272" cy="46939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3217718" y="2362200"/>
            <a:ext cx="5469082" cy="2964646"/>
          </a:xfrm>
          <a:solidFill>
            <a:schemeClr val="tx2">
              <a:lumMod val="75000"/>
            </a:schemeClr>
          </a:solidFill>
        </p:spPr>
        <p:txBody>
          <a:bodyPr>
            <a:noAutofit/>
          </a:bodyPr>
          <a:lstStyle/>
          <a:p>
            <a:pPr algn="ctr"/>
            <a:r>
              <a:rPr lang="en-US" sz="5400" b="1" dirty="0" smtClean="0">
                <a:solidFill>
                  <a:srgbClr val="FFFF99"/>
                </a:solidFill>
              </a:rPr>
              <a:t>Plan for Nutritional Intervention</a:t>
            </a:r>
            <a:endParaRPr lang="en-US" sz="5400" b="1" dirty="0">
              <a:solidFill>
                <a:srgbClr val="FFFF99"/>
              </a:solidFill>
            </a:endParaRPr>
          </a:p>
        </p:txBody>
      </p:sp>
      <p:sp>
        <p:nvSpPr>
          <p:cNvPr id="3" name="Slide Number Placeholder 2"/>
          <p:cNvSpPr>
            <a:spLocks noGrp="1"/>
          </p:cNvSpPr>
          <p:nvPr>
            <p:ph type="sldNum" sz="quarter" idx="12"/>
          </p:nvPr>
        </p:nvSpPr>
        <p:spPr/>
        <p:txBody>
          <a:bodyPr/>
          <a:lstStyle/>
          <a:p>
            <a:fld id="{EBFBDBD6-4F61-42DC-81F6-9CB026BAF37A}" type="slidenum">
              <a:rPr lang="en-US" smtClean="0">
                <a:solidFill>
                  <a:prstClr val="black">
                    <a:tint val="75000"/>
                  </a:prstClr>
                </a:solidFill>
              </a:rPr>
              <a:pPr/>
              <a:t>39</a:t>
            </a:fld>
            <a:endParaRPr lang="en-US">
              <a:solidFill>
                <a:prstClr val="black">
                  <a:tint val="75000"/>
                </a:prstClr>
              </a:solidFill>
            </a:endParaRPr>
          </a:p>
        </p:txBody>
      </p:sp>
      <p:sp>
        <p:nvSpPr>
          <p:cNvPr id="5" name="TextBox 4"/>
          <p:cNvSpPr txBox="1"/>
          <p:nvPr/>
        </p:nvSpPr>
        <p:spPr>
          <a:xfrm>
            <a:off x="-228600" y="152400"/>
            <a:ext cx="9372601" cy="1938992"/>
          </a:xfrm>
          <a:prstGeom prst="rect">
            <a:avLst/>
          </a:prstGeom>
          <a:noFill/>
        </p:spPr>
        <p:txBody>
          <a:bodyPr wrap="square" rtlCol="0">
            <a:spAutoFit/>
          </a:bodyPr>
          <a:lstStyle/>
          <a:p>
            <a:pPr algn="ctr" defTabSz="914212" fontAlgn="auto">
              <a:spcBef>
                <a:spcPts val="0"/>
              </a:spcBef>
              <a:spcAft>
                <a:spcPts val="0"/>
              </a:spcAft>
            </a:pPr>
            <a:r>
              <a:rPr lang="th-TH" sz="6000" b="1" dirty="0" smtClean="0">
                <a:solidFill>
                  <a:prstClr val="black"/>
                </a:solidFill>
                <a:latin typeface="Calibri"/>
                <a:cs typeface="Angsana New"/>
              </a:rPr>
              <a:t>สรุป</a:t>
            </a:r>
            <a:r>
              <a:rPr lang="en-US" sz="6000" b="1" dirty="0" smtClean="0">
                <a:solidFill>
                  <a:prstClr val="black"/>
                </a:solidFill>
                <a:latin typeface="Calibri"/>
              </a:rPr>
              <a:t>: </a:t>
            </a:r>
            <a:r>
              <a:rPr lang="th-TH" sz="6000" b="1" dirty="0" smtClean="0">
                <a:solidFill>
                  <a:prstClr val="black"/>
                </a:solidFill>
                <a:latin typeface="Calibri"/>
                <a:cs typeface="Angsana New"/>
              </a:rPr>
              <a:t>เมื่อวินิจฉัยได้ว่าผู้ป่วยมีหรือเสี่ยงต่อภาวะ </a:t>
            </a:r>
            <a:r>
              <a:rPr lang="en-US" sz="5400" b="1" dirty="0" smtClean="0">
                <a:solidFill>
                  <a:prstClr val="black"/>
                </a:solidFill>
                <a:latin typeface="Calibri"/>
              </a:rPr>
              <a:t>malnutrition</a:t>
            </a:r>
            <a:r>
              <a:rPr lang="en-US" sz="6000" b="1" dirty="0" smtClean="0">
                <a:solidFill>
                  <a:prstClr val="black"/>
                </a:solidFill>
                <a:latin typeface="Calibri"/>
              </a:rPr>
              <a:t> </a:t>
            </a:r>
            <a:r>
              <a:rPr lang="th-TH" sz="6000" b="1" dirty="0" smtClean="0">
                <a:solidFill>
                  <a:prstClr val="black"/>
                </a:solidFill>
                <a:latin typeface="Calibri"/>
                <a:cs typeface="Cordia New"/>
              </a:rPr>
              <a:t>   </a:t>
            </a:r>
            <a:r>
              <a:rPr lang="th-TH" sz="6000" b="1" dirty="0" smtClean="0">
                <a:solidFill>
                  <a:prstClr val="black"/>
                </a:solidFill>
                <a:latin typeface="Calibri"/>
                <a:cs typeface="Angsana New"/>
              </a:rPr>
              <a:t>จะต้อง </a:t>
            </a:r>
            <a:r>
              <a:rPr lang="en-US" sz="6000" b="1" dirty="0" smtClean="0">
                <a:solidFill>
                  <a:prstClr val="black"/>
                </a:solidFill>
                <a:latin typeface="Calibri"/>
              </a:rPr>
              <a:t>…</a:t>
            </a:r>
            <a:endParaRPr lang="en-US" sz="6000" b="1" dirty="0">
              <a:solidFill>
                <a:prstClr val="black"/>
              </a:solidFill>
              <a:latin typeface="Calibri"/>
            </a:endParaRPr>
          </a:p>
        </p:txBody>
      </p:sp>
      <p:sp>
        <p:nvSpPr>
          <p:cNvPr id="8" name="TextBox 7"/>
          <p:cNvSpPr txBox="1"/>
          <p:nvPr/>
        </p:nvSpPr>
        <p:spPr>
          <a:xfrm>
            <a:off x="4648200" y="5486400"/>
            <a:ext cx="3974393" cy="1107996"/>
          </a:xfrm>
          <a:prstGeom prst="rect">
            <a:avLst/>
          </a:prstGeom>
          <a:noFill/>
        </p:spPr>
        <p:txBody>
          <a:bodyPr wrap="square" rtlCol="0">
            <a:spAutoFit/>
          </a:bodyPr>
          <a:lstStyle/>
          <a:p>
            <a:pPr algn="r" fontAlgn="auto">
              <a:spcBef>
                <a:spcPts val="0"/>
              </a:spcBef>
              <a:spcAft>
                <a:spcPts val="0"/>
              </a:spcAft>
            </a:pPr>
            <a:r>
              <a:rPr lang="th-TH" sz="6600" b="1" dirty="0" smtClean="0">
                <a:solidFill>
                  <a:prstClr val="black"/>
                </a:solidFill>
                <a:latin typeface="Calibri"/>
                <a:cs typeface="Angsana New"/>
              </a:rPr>
              <a:t>......... เสมอ</a:t>
            </a:r>
            <a:endParaRPr lang="en-US" sz="6600" b="1" dirty="0">
              <a:solidFill>
                <a:prstClr val="black"/>
              </a:solidFill>
              <a:latin typeface="Calibri"/>
            </a:endParaRPr>
          </a:p>
        </p:txBody>
      </p:sp>
      <p:sp>
        <p:nvSpPr>
          <p:cNvPr id="9" name="Oval 8"/>
          <p:cNvSpPr/>
          <p:nvPr/>
        </p:nvSpPr>
        <p:spPr>
          <a:xfrm>
            <a:off x="1704109" y="1158943"/>
            <a:ext cx="4087091" cy="8775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cxnSp>
        <p:nvCxnSpPr>
          <p:cNvPr id="6" name="Straight Connector 5"/>
          <p:cNvCxnSpPr/>
          <p:nvPr/>
        </p:nvCxnSpPr>
        <p:spPr>
          <a:xfrm>
            <a:off x="5943600" y="967944"/>
            <a:ext cx="2286000" cy="0"/>
          </a:xfrm>
          <a:prstGeom prst="line">
            <a:avLst/>
          </a:prstGeom>
          <a:ln w="889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89356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7494"/>
            <a:ext cx="7886700" cy="1095506"/>
          </a:xfrm>
        </p:spPr>
        <p:txBody>
          <a:bodyPr>
            <a:normAutofit/>
          </a:bodyPr>
          <a:lstStyle/>
          <a:p>
            <a:pPr algn="ctr" eaLnBrk="1" fontAlgn="auto" hangingPunct="1">
              <a:spcAft>
                <a:spcPts val="0"/>
              </a:spcAft>
              <a:defRPr/>
            </a:pPr>
            <a:r>
              <a:rPr lang="th-TH" sz="5400" b="1" dirty="0" smtClean="0">
                <a:latin typeface="AngsanaUPC" panose="02020603050405020304" pitchFamily="18" charset="-34"/>
                <a:cs typeface="AngsanaUPC" panose="02020603050405020304" pitchFamily="18" charset="-34"/>
              </a:rPr>
              <a:t>ประวัติปัจจุบัน</a:t>
            </a:r>
            <a:endParaRPr lang="th-TH" sz="5400" b="1" dirty="0">
              <a:latin typeface="AngsanaUPC" panose="02020603050405020304" pitchFamily="18" charset="-34"/>
              <a:cs typeface="AngsanaUPC" panose="02020603050405020304" pitchFamily="18" charset="-34"/>
            </a:endParaRPr>
          </a:p>
        </p:txBody>
      </p:sp>
      <p:sp>
        <p:nvSpPr>
          <p:cNvPr id="10243" name="Content Placeholder 2"/>
          <p:cNvSpPr>
            <a:spLocks noGrp="1"/>
          </p:cNvSpPr>
          <p:nvPr>
            <p:ph idx="1"/>
          </p:nvPr>
        </p:nvSpPr>
        <p:spPr>
          <a:xfrm>
            <a:off x="381000" y="914400"/>
            <a:ext cx="8534400" cy="5562600"/>
          </a:xfrm>
        </p:spPr>
        <p:txBody>
          <a:bodyPr>
            <a:normAutofit lnSpcReduction="10000"/>
          </a:bodyPr>
          <a:lstStyle/>
          <a:p>
            <a:pPr marL="0" indent="0">
              <a:lnSpc>
                <a:spcPct val="110000"/>
              </a:lnSpc>
              <a:buNone/>
            </a:pPr>
            <a:r>
              <a:rPr lang="th-TH" sz="3200" b="1" dirty="0" smtClean="0">
                <a:latin typeface="AngsanaUPC" panose="02020603050405020304" pitchFamily="18" charset="-34"/>
                <a:cs typeface="AngsanaUPC" panose="02020603050405020304" pitchFamily="18" charset="-34"/>
              </a:rPr>
              <a:t>	</a:t>
            </a:r>
            <a:r>
              <a:rPr lang="en-US" sz="3200" b="1" dirty="0" smtClean="0">
                <a:latin typeface="AngsanaUPC" panose="02020603050405020304" pitchFamily="18" charset="-34"/>
                <a:cs typeface="AngsanaUPC" panose="02020603050405020304" pitchFamily="18" charset="-34"/>
              </a:rPr>
              <a:t>3 </a:t>
            </a:r>
            <a:r>
              <a:rPr lang="th-TH" sz="3200" b="1" dirty="0" smtClean="0">
                <a:latin typeface="AngsanaUPC" panose="02020603050405020304" pitchFamily="18" charset="-34"/>
                <a:cs typeface="AngsanaUPC" panose="02020603050405020304" pitchFamily="18" charset="-34"/>
              </a:rPr>
              <a:t>เดือนก่อน </a:t>
            </a:r>
            <a:r>
              <a:rPr lang="th-TH" sz="3200" dirty="0" smtClean="0">
                <a:latin typeface="AngsanaUPC" panose="02020603050405020304" pitchFamily="18" charset="-34"/>
                <a:cs typeface="AngsanaUPC" panose="02020603050405020304" pitchFamily="18" charset="-34"/>
              </a:rPr>
              <a:t>มี</a:t>
            </a:r>
            <a:r>
              <a:rPr lang="th-TH" sz="3200" dirty="0">
                <a:latin typeface="AngsanaUPC" panose="02020603050405020304" pitchFamily="18" charset="-34"/>
                <a:cs typeface="AngsanaUPC" panose="02020603050405020304" pitchFamily="18" charset="-34"/>
              </a:rPr>
              <a:t>อาการปวดท้องบริเวณลิ้นปี่ มักปวดแน่นหลังรับประทานอาหาร </a:t>
            </a:r>
            <a:r>
              <a:rPr lang="th-TH" sz="3200" dirty="0" smtClean="0">
                <a:latin typeface="AngsanaUPC" panose="02020603050405020304" pitchFamily="18" charset="-34"/>
                <a:cs typeface="AngsanaUPC" panose="02020603050405020304" pitchFamily="18" charset="-34"/>
              </a:rPr>
              <a:t>ซื้อ</a:t>
            </a:r>
            <a:r>
              <a:rPr lang="th-TH" sz="3200" dirty="0">
                <a:latin typeface="AngsanaUPC" panose="02020603050405020304" pitchFamily="18" charset="-34"/>
                <a:cs typeface="AngsanaUPC" panose="02020603050405020304" pitchFamily="18" charset="-34"/>
              </a:rPr>
              <a:t>ยาโรคกระเพาะมารับประทาน อาการพอๆเดิม</a:t>
            </a:r>
          </a:p>
          <a:p>
            <a:pPr marL="0" indent="0">
              <a:lnSpc>
                <a:spcPct val="110000"/>
              </a:lnSpc>
              <a:buNone/>
            </a:pPr>
            <a:r>
              <a:rPr lang="th-TH" sz="3200" b="1" dirty="0" smtClean="0">
                <a:latin typeface="AngsanaUPC" panose="02020603050405020304" pitchFamily="18" charset="-34"/>
                <a:cs typeface="AngsanaUPC" panose="02020603050405020304" pitchFamily="18" charset="-34"/>
              </a:rPr>
              <a:t>	</a:t>
            </a:r>
            <a:r>
              <a:rPr lang="en-US" sz="3200" b="1" dirty="0" smtClean="0">
                <a:latin typeface="AngsanaUPC" panose="02020603050405020304" pitchFamily="18" charset="-34"/>
                <a:cs typeface="AngsanaUPC" panose="02020603050405020304" pitchFamily="18" charset="-34"/>
              </a:rPr>
              <a:t>2 </a:t>
            </a:r>
            <a:r>
              <a:rPr lang="th-TH" sz="3200" b="1" dirty="0" smtClean="0">
                <a:latin typeface="AngsanaUPC" panose="02020603050405020304" pitchFamily="18" charset="-34"/>
                <a:cs typeface="AngsanaUPC" panose="02020603050405020304" pitchFamily="18" charset="-34"/>
              </a:rPr>
              <a:t>เดือนก่อน</a:t>
            </a:r>
            <a:r>
              <a:rPr lang="en-US" sz="3200" b="1" dirty="0" smtClean="0">
                <a:latin typeface="AngsanaUPC" panose="02020603050405020304" pitchFamily="18" charset="-34"/>
                <a:cs typeface="AngsanaUPC" panose="02020603050405020304" pitchFamily="18" charset="-34"/>
              </a:rPr>
              <a:t> </a:t>
            </a:r>
            <a:r>
              <a:rPr lang="th-TH" sz="3200" dirty="0">
                <a:latin typeface="AngsanaUPC" panose="02020603050405020304" pitchFamily="18" charset="-34"/>
                <a:cs typeface="AngsanaUPC" panose="02020603050405020304" pitchFamily="18" charset="-34"/>
              </a:rPr>
              <a:t>สังเกตว่าอิ่มเร็วขึ้น รับประทานอาหารได้น้อยลง </a:t>
            </a:r>
            <a:r>
              <a:rPr lang="th-TH" sz="3200" dirty="0" smtClean="0">
                <a:latin typeface="AngsanaUPC" panose="02020603050405020304" pitchFamily="18" charset="-34"/>
                <a:cs typeface="AngsanaUPC" panose="02020603050405020304" pitchFamily="18" charset="-34"/>
              </a:rPr>
              <a:t>อาการปวดท้องเท่าๆเดิม ไม่ไข้</a:t>
            </a:r>
          </a:p>
          <a:p>
            <a:pPr marL="0" indent="0">
              <a:lnSpc>
                <a:spcPct val="110000"/>
              </a:lnSpc>
              <a:buNone/>
            </a:pPr>
            <a:r>
              <a:rPr lang="th-TH" sz="3200" b="1" dirty="0" smtClean="0">
                <a:latin typeface="AngsanaUPC" panose="02020603050405020304" pitchFamily="18" charset="-34"/>
                <a:cs typeface="AngsanaUPC" panose="02020603050405020304" pitchFamily="18" charset="-34"/>
              </a:rPr>
              <a:t>	</a:t>
            </a:r>
            <a:r>
              <a:rPr lang="en-US" sz="3200" b="1" dirty="0" smtClean="0">
                <a:latin typeface="AngsanaUPC" panose="02020603050405020304" pitchFamily="18" charset="-34"/>
                <a:cs typeface="AngsanaUPC" panose="02020603050405020304" pitchFamily="18" charset="-34"/>
              </a:rPr>
              <a:t>1 </a:t>
            </a:r>
            <a:r>
              <a:rPr lang="th-TH" sz="3200" b="1" dirty="0" smtClean="0">
                <a:latin typeface="AngsanaUPC" panose="02020603050405020304" pitchFamily="18" charset="-34"/>
                <a:cs typeface="AngsanaUPC" panose="02020603050405020304" pitchFamily="18" charset="-34"/>
              </a:rPr>
              <a:t>เดือนก่อน </a:t>
            </a:r>
            <a:r>
              <a:rPr lang="th-TH" sz="3200" dirty="0" smtClean="0">
                <a:latin typeface="AngsanaUPC" panose="02020603050405020304" pitchFamily="18" charset="-34"/>
                <a:cs typeface="AngsanaUPC" panose="02020603050405020304" pitchFamily="18" charset="-34"/>
              </a:rPr>
              <a:t>รับประทาน</a:t>
            </a:r>
            <a:r>
              <a:rPr lang="th-TH" sz="3200" dirty="0">
                <a:latin typeface="AngsanaUPC" panose="02020603050405020304" pitchFamily="18" charset="-34"/>
                <a:cs typeface="AngsanaUPC" panose="02020603050405020304" pitchFamily="18" charset="-34"/>
              </a:rPr>
              <a:t>อาหารได้น้อยลง</a:t>
            </a:r>
            <a:r>
              <a:rPr lang="th-TH" sz="3200" dirty="0" smtClean="0">
                <a:latin typeface="AngsanaUPC" panose="02020603050405020304" pitchFamily="18" charset="-34"/>
                <a:cs typeface="AngsanaUPC" panose="02020603050405020304" pitchFamily="18" charset="-34"/>
              </a:rPr>
              <a:t>กว่าเดิม ผอมลงมาก</a:t>
            </a:r>
          </a:p>
          <a:p>
            <a:pPr marL="0" indent="0">
              <a:lnSpc>
                <a:spcPct val="110000"/>
              </a:lnSpc>
              <a:buNone/>
            </a:pPr>
            <a:r>
              <a:rPr lang="th-TH" sz="3200" b="1" dirty="0">
                <a:latin typeface="AngsanaUPC" panose="02020603050405020304" pitchFamily="18" charset="-34"/>
                <a:cs typeface="AngsanaUPC" panose="02020603050405020304" pitchFamily="18" charset="-34"/>
              </a:rPr>
              <a:t>	</a:t>
            </a:r>
            <a:r>
              <a:rPr lang="th-TH" sz="3200" b="1" dirty="0" smtClean="0">
                <a:latin typeface="AngsanaUPC" panose="02020603050405020304" pitchFamily="18" charset="-34"/>
                <a:cs typeface="AngsanaUPC" panose="02020603050405020304" pitchFamily="18" charset="-34"/>
              </a:rPr>
              <a:t>2 สัปดาห์ก่อน </a:t>
            </a:r>
            <a:r>
              <a:rPr lang="th-TH" sz="3200" dirty="0" smtClean="0">
                <a:latin typeface="AngsanaUPC" panose="02020603050405020304" pitchFamily="18" charset="-34"/>
                <a:cs typeface="AngsanaUPC" panose="02020603050405020304" pitchFamily="18" charset="-34"/>
              </a:rPr>
              <a:t>เริ่ม</a:t>
            </a:r>
            <a:r>
              <a:rPr lang="th-TH" sz="3200" dirty="0">
                <a:latin typeface="AngsanaUPC" panose="02020603050405020304" pitchFamily="18" charset="-34"/>
                <a:cs typeface="AngsanaUPC" panose="02020603050405020304" pitchFamily="18" charset="-34"/>
              </a:rPr>
              <a:t>มีตัวเหลืองตาเหลือง </a:t>
            </a:r>
            <a:r>
              <a:rPr lang="th-TH" sz="3200" dirty="0" smtClean="0">
                <a:latin typeface="AngsanaUPC" panose="02020603050405020304" pitchFamily="18" charset="-34"/>
                <a:cs typeface="AngsanaUPC" panose="02020603050405020304" pitchFamily="18" charset="-34"/>
              </a:rPr>
              <a:t>ไม่</a:t>
            </a:r>
            <a:r>
              <a:rPr lang="th-TH" sz="3200" dirty="0">
                <a:latin typeface="AngsanaUPC" panose="02020603050405020304" pitchFamily="18" charset="-34"/>
                <a:cs typeface="AngsanaUPC" panose="02020603050405020304" pitchFamily="18" charset="-34"/>
              </a:rPr>
              <a:t>มีไข้ อาการปวดท้องเป็นลักษณะเดิม ไม่ปวดมากขึ้น </a:t>
            </a:r>
            <a:r>
              <a:rPr lang="th-TH" sz="3200" dirty="0" smtClean="0">
                <a:latin typeface="AngsanaUPC" panose="02020603050405020304" pitchFamily="18" charset="-34"/>
                <a:cs typeface="AngsanaUPC" panose="02020603050405020304" pitchFamily="18" charset="-34"/>
              </a:rPr>
              <a:t>ไม่คัน</a:t>
            </a:r>
            <a:r>
              <a:rPr lang="th-TH" sz="3200" dirty="0">
                <a:latin typeface="AngsanaUPC" panose="02020603050405020304" pitchFamily="18" charset="-34"/>
                <a:cs typeface="AngsanaUPC" panose="02020603050405020304" pitchFamily="18" charset="-34"/>
              </a:rPr>
              <a:t>ตามตัว อุจจาระสีเหลือง </a:t>
            </a:r>
            <a:r>
              <a:rPr lang="th-TH" sz="3200" dirty="0" smtClean="0">
                <a:latin typeface="AngsanaUPC" panose="02020603050405020304" pitchFamily="18" charset="-34"/>
                <a:cs typeface="AngsanaUPC" panose="02020603050405020304" pitchFamily="18" charset="-34"/>
              </a:rPr>
              <a:t>อาการ</a:t>
            </a:r>
            <a:r>
              <a:rPr lang="th-TH" sz="3200" dirty="0">
                <a:latin typeface="AngsanaUPC" panose="02020603050405020304" pitchFamily="18" charset="-34"/>
                <a:cs typeface="AngsanaUPC" panose="02020603050405020304" pitchFamily="18" charset="-34"/>
              </a:rPr>
              <a:t>ตัวเหลืองเป็นมาก</a:t>
            </a:r>
            <a:r>
              <a:rPr lang="th-TH" sz="3200" dirty="0" smtClean="0">
                <a:latin typeface="AngsanaUPC" panose="02020603050405020304" pitchFamily="18" charset="-34"/>
                <a:cs typeface="AngsanaUPC" panose="02020603050405020304" pitchFamily="18" charset="-34"/>
              </a:rPr>
              <a:t>ขึ้นเรื่อยๆ </a:t>
            </a:r>
            <a:r>
              <a:rPr lang="th-TH" sz="3200" dirty="0">
                <a:latin typeface="AngsanaUPC" panose="02020603050405020304" pitchFamily="18" charset="-34"/>
                <a:cs typeface="AngsanaUPC" panose="02020603050405020304" pitchFamily="18" charset="-34"/>
              </a:rPr>
              <a:t>จึงมา </a:t>
            </a:r>
            <a:r>
              <a:rPr lang="th-TH" sz="3200" dirty="0" smtClean="0">
                <a:latin typeface="AngsanaUPC" panose="02020603050405020304" pitchFamily="18" charset="-34"/>
                <a:cs typeface="AngsanaUPC" panose="02020603050405020304" pitchFamily="18" charset="-34"/>
              </a:rPr>
              <a:t>รพ.</a:t>
            </a:r>
            <a:r>
              <a:rPr lang="en-US" sz="3200" dirty="0" smtClean="0">
                <a:latin typeface="AngsanaUPC" panose="02020603050405020304" pitchFamily="18" charset="-34"/>
                <a:cs typeface="AngsanaUPC" panose="02020603050405020304" pitchFamily="18" charset="-34"/>
              </a:rPr>
              <a:t> </a:t>
            </a:r>
            <a:endParaRPr lang="th-TH" sz="3200" dirty="0">
              <a:latin typeface="AngsanaUPC" panose="02020603050405020304" pitchFamily="18" charset="-34"/>
              <a:cs typeface="AngsanaUPC" panose="02020603050405020304" pitchFamily="18" charset="-34"/>
            </a:endParaRPr>
          </a:p>
          <a:p>
            <a:pPr marL="0" indent="0">
              <a:lnSpc>
                <a:spcPct val="110000"/>
              </a:lnSpc>
              <a:buNone/>
            </a:pPr>
            <a:r>
              <a:rPr lang="en-US" sz="3200" b="1" dirty="0" smtClean="0">
                <a:latin typeface="AngsanaUPC" panose="02020603050405020304" pitchFamily="18" charset="-34"/>
                <a:cs typeface="AngsanaUPC" panose="02020603050405020304" pitchFamily="18" charset="-34"/>
              </a:rPr>
              <a:t>	</a:t>
            </a:r>
            <a:r>
              <a:rPr lang="th-TH" sz="3200" b="1" dirty="0" smtClean="0">
                <a:latin typeface="AngsanaUPC" panose="02020603050405020304" pitchFamily="18" charset="-34"/>
                <a:cs typeface="AngsanaUPC" panose="02020603050405020304" pitchFamily="18" charset="-34"/>
              </a:rPr>
              <a:t>ที่ห้องฉุกเฉิน</a:t>
            </a:r>
            <a:r>
              <a:rPr lang="en-US" sz="3200" b="1" dirty="0" smtClean="0">
                <a:latin typeface="AngsanaUPC" panose="02020603050405020304" pitchFamily="18" charset="-34"/>
                <a:cs typeface="AngsanaUPC" panose="02020603050405020304" pitchFamily="18" charset="-34"/>
              </a:rPr>
              <a:t>: </a:t>
            </a:r>
            <a:r>
              <a:rPr lang="th-TH" sz="3200" dirty="0" smtClean="0">
                <a:latin typeface="AngsanaUPC" panose="02020603050405020304" pitchFamily="18" charset="-34"/>
                <a:cs typeface="AngsanaUPC" panose="02020603050405020304" pitchFamily="18" charset="-34"/>
              </a:rPr>
              <a:t>มีถ่าย</a:t>
            </a:r>
            <a:r>
              <a:rPr lang="th-TH" sz="3200" dirty="0">
                <a:latin typeface="AngsanaUPC" panose="02020603050405020304" pitchFamily="18" charset="-34"/>
                <a:cs typeface="AngsanaUPC" panose="02020603050405020304" pitchFamily="18" charset="-34"/>
              </a:rPr>
              <a:t>ดำ 3 </a:t>
            </a:r>
            <a:r>
              <a:rPr lang="th-TH" sz="3200" dirty="0" smtClean="0">
                <a:latin typeface="AngsanaUPC" panose="02020603050405020304" pitchFamily="18" charset="-34"/>
                <a:cs typeface="AngsanaUPC" panose="02020603050405020304" pitchFamily="18" charset="-34"/>
              </a:rPr>
              <a:t>ครั้ง</a:t>
            </a:r>
            <a:r>
              <a:rPr lang="en-US" sz="3200" dirty="0" smtClean="0">
                <a:latin typeface="AngsanaUPC" panose="02020603050405020304" pitchFamily="18" charset="-34"/>
                <a:cs typeface="AngsanaUPC" panose="02020603050405020304" pitchFamily="18" charset="-34"/>
              </a:rPr>
              <a:t> </a:t>
            </a:r>
            <a:r>
              <a:rPr lang="th-TH" sz="3200" dirty="0" smtClean="0">
                <a:latin typeface="AngsanaUPC" panose="02020603050405020304" pitchFamily="18" charset="-34"/>
                <a:cs typeface="AngsanaUPC" panose="02020603050405020304" pitchFamily="18" charset="-34"/>
              </a:rPr>
              <a:t>ปริมาณรวม </a:t>
            </a:r>
            <a:r>
              <a:rPr lang="en-US" sz="3200" dirty="0" smtClean="0">
                <a:latin typeface="AngsanaUPC" panose="02020603050405020304" pitchFamily="18" charset="-34"/>
                <a:cs typeface="AngsanaUPC" panose="02020603050405020304" pitchFamily="18" charset="-34"/>
              </a:rPr>
              <a:t>300 mL, </a:t>
            </a:r>
            <a:r>
              <a:rPr lang="en-US" sz="3200" dirty="0">
                <a:latin typeface="AngsanaUPC" panose="02020603050405020304" pitchFamily="18" charset="-34"/>
                <a:cs typeface="AngsanaUPC" panose="02020603050405020304" pitchFamily="18" charset="-34"/>
              </a:rPr>
              <a:t>NG lavage </a:t>
            </a:r>
            <a:r>
              <a:rPr lang="th-TH" sz="3200" dirty="0" smtClean="0">
                <a:latin typeface="AngsanaUPC" panose="02020603050405020304" pitchFamily="18" charset="-34"/>
                <a:cs typeface="AngsanaUPC" panose="02020603050405020304" pitchFamily="18" charset="-34"/>
              </a:rPr>
              <a:t>พบ </a:t>
            </a:r>
            <a:r>
              <a:rPr lang="en-US" sz="3200" dirty="0">
                <a:latin typeface="AngsanaUPC" panose="02020603050405020304" pitchFamily="18" charset="-34"/>
                <a:cs typeface="AngsanaUPC" panose="02020603050405020304" pitchFamily="18" charset="-34"/>
              </a:rPr>
              <a:t>coffee </a:t>
            </a:r>
            <a:r>
              <a:rPr lang="en-US" sz="3200" dirty="0" smtClean="0">
                <a:latin typeface="AngsanaUPC" panose="02020603050405020304" pitchFamily="18" charset="-34"/>
                <a:cs typeface="AngsanaUPC" panose="02020603050405020304" pitchFamily="18" charset="-34"/>
              </a:rPr>
              <a:t>ground</a:t>
            </a:r>
            <a:r>
              <a:rPr lang="th-TH" sz="3200" dirty="0" smtClean="0">
                <a:latin typeface="AngsanaUPC" panose="02020603050405020304" pitchFamily="18" charset="-34"/>
                <a:cs typeface="AngsanaUPC" panose="02020603050405020304" pitchFamily="18" charset="-34"/>
              </a:rPr>
              <a:t>  ตรวจ</a:t>
            </a:r>
            <a:r>
              <a:rPr lang="th-TH" sz="3200" dirty="0">
                <a:latin typeface="AngsanaUPC" panose="02020603050405020304" pitchFamily="18" charset="-34"/>
                <a:cs typeface="AngsanaUPC" panose="02020603050405020304" pitchFamily="18" charset="-34"/>
              </a:rPr>
              <a:t>พบ </a:t>
            </a:r>
            <a:r>
              <a:rPr lang="th-TH" sz="3200" dirty="0" smtClean="0">
                <a:latin typeface="AngsanaUPC" panose="02020603050405020304" pitchFamily="18" charset="-34"/>
                <a:cs typeface="AngsanaUPC" panose="02020603050405020304" pitchFamily="18" charset="-34"/>
              </a:rPr>
              <a:t> </a:t>
            </a:r>
            <a:r>
              <a:rPr lang="en-US" sz="3200" dirty="0" err="1" smtClean="0">
                <a:latin typeface="AngsanaUPC" panose="02020603050405020304" pitchFamily="18" charset="-34"/>
                <a:cs typeface="AngsanaUPC" panose="02020603050405020304" pitchFamily="18" charset="-34"/>
              </a:rPr>
              <a:t>Hct</a:t>
            </a:r>
            <a:r>
              <a:rPr lang="en-US" sz="3200" dirty="0" smtClean="0">
                <a:latin typeface="AngsanaUPC" panose="02020603050405020304" pitchFamily="18" charset="-34"/>
                <a:cs typeface="AngsanaUPC" panose="02020603050405020304" pitchFamily="18" charset="-34"/>
              </a:rPr>
              <a:t> </a:t>
            </a:r>
            <a:r>
              <a:rPr lang="en-US" sz="3200" dirty="0">
                <a:latin typeface="AngsanaUPC" panose="02020603050405020304" pitchFamily="18" charset="-34"/>
                <a:cs typeface="AngsanaUPC" panose="02020603050405020304" pitchFamily="18" charset="-34"/>
              </a:rPr>
              <a:t>31 </a:t>
            </a:r>
            <a:r>
              <a:rPr lang="en-US" sz="2000" dirty="0" smtClean="0">
                <a:latin typeface="AngsanaUPC" panose="02020603050405020304" pitchFamily="18" charset="-34"/>
                <a:cs typeface="AngsanaUPC" panose="02020603050405020304" pitchFamily="18" charset="-34"/>
                <a:sym typeface="Wingdings" panose="05000000000000000000" pitchFamily="2" charset="2"/>
              </a:rPr>
              <a:t></a:t>
            </a:r>
            <a:r>
              <a:rPr lang="en-US" sz="3200" dirty="0" smtClean="0">
                <a:latin typeface="AngsanaUPC" panose="02020603050405020304" pitchFamily="18" charset="-34"/>
                <a:cs typeface="AngsanaUPC" panose="02020603050405020304" pitchFamily="18" charset="-34"/>
              </a:rPr>
              <a:t> </a:t>
            </a:r>
            <a:r>
              <a:rPr lang="en-US" sz="3200" dirty="0">
                <a:latin typeface="AngsanaUPC" panose="02020603050405020304" pitchFamily="18" charset="-34"/>
                <a:cs typeface="AngsanaUPC" panose="02020603050405020304" pitchFamily="18" charset="-34"/>
              </a:rPr>
              <a:t>23% </a:t>
            </a:r>
            <a:r>
              <a:rPr lang="th-TH" sz="3200" dirty="0">
                <a:latin typeface="AngsanaUPC" panose="02020603050405020304" pitchFamily="18" charset="-34"/>
                <a:cs typeface="AngsanaUPC" panose="02020603050405020304" pitchFamily="18" charset="-34"/>
              </a:rPr>
              <a:t>จึงรับไว้ใน รพ.</a:t>
            </a:r>
          </a:p>
          <a:p>
            <a:pPr marL="0" indent="0">
              <a:lnSpc>
                <a:spcPct val="110000"/>
              </a:lnSpc>
              <a:buNone/>
            </a:pPr>
            <a:endParaRPr lang="th-TH" sz="3200" dirty="0">
              <a:latin typeface="AngsanaUPC" panose="02020603050405020304" pitchFamily="18" charset="-34"/>
              <a:cs typeface="AngsanaUPC" panose="02020603050405020304" pitchFamily="18" charset="-34"/>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a:bodyPr>
          <a:lstStyle/>
          <a:p>
            <a:r>
              <a:rPr lang="en-US" sz="7200" b="1" dirty="0" smtClean="0"/>
              <a:t>Thank You</a:t>
            </a:r>
            <a:endParaRPr lang="en-US" sz="7200" b="1" dirty="0"/>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40</a:t>
            </a:fld>
            <a:endParaRPr lang="en-US">
              <a:solidFill>
                <a:prstClr val="black">
                  <a:tint val="75000"/>
                </a:prstClr>
              </a:solidFill>
            </a:endParaRPr>
          </a:p>
        </p:txBody>
      </p:sp>
    </p:spTree>
    <p:extLst>
      <p:ext uri="{BB962C8B-B14F-4D97-AF65-F5344CB8AC3E}">
        <p14:creationId xmlns:p14="http://schemas.microsoft.com/office/powerpoint/2010/main" val="11615268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59498" cy="624548"/>
          </a:xfrm>
          <a:solidFill>
            <a:srgbClr val="FFC000"/>
          </a:solidFill>
        </p:spPr>
        <p:txBody>
          <a:bodyPr>
            <a:noAutofit/>
          </a:bodyPr>
          <a:lstStyle/>
          <a:p>
            <a:pPr algn="ctr"/>
            <a:r>
              <a:rPr lang="en-US" sz="3800" b="1" dirty="0" smtClean="0">
                <a:solidFill>
                  <a:srgbClr val="000099"/>
                </a:solidFill>
                <a:effectLst>
                  <a:outerShdw blurRad="38100" dist="38100" dir="2700000" algn="tl">
                    <a:srgbClr val="000000">
                      <a:alpha val="43137"/>
                    </a:srgbClr>
                  </a:outerShdw>
                </a:effectLst>
              </a:rPr>
              <a:t>Algorithm for Delivery of Nutrition Support</a:t>
            </a:r>
            <a:endParaRPr lang="en-US" sz="3800" b="1" dirty="0">
              <a:solidFill>
                <a:srgbClr val="000099"/>
              </a:solidFill>
              <a:effectLst>
                <a:outerShdw blurRad="38100" dist="38100" dir="2700000" algn="tl">
                  <a:srgbClr val="000000">
                    <a:alpha val="43137"/>
                  </a:srgbClr>
                </a:outerShdw>
              </a:effectLst>
            </a:endParaRPr>
          </a:p>
        </p:txBody>
      </p:sp>
      <p:sp>
        <p:nvSpPr>
          <p:cNvPr id="15" name="Slide Number Placeholder 14"/>
          <p:cNvSpPr>
            <a:spLocks noGrp="1"/>
          </p:cNvSpPr>
          <p:nvPr>
            <p:ph type="sldNum" sz="quarter" idx="12"/>
          </p:nvPr>
        </p:nvSpPr>
        <p:spPr>
          <a:xfrm>
            <a:off x="6553200" y="6124601"/>
            <a:ext cx="2133600" cy="365125"/>
          </a:xfrm>
        </p:spPr>
        <p:txBody>
          <a:bodyPr/>
          <a:lstStyle/>
          <a:p>
            <a:fld id="{3F7EC1BB-3B74-414E-AEF6-730223DEF44C}" type="slidenum">
              <a:rPr lang="en-US" smtClean="0">
                <a:solidFill>
                  <a:srgbClr val="646B86">
                    <a:shade val="50000"/>
                  </a:srgbClr>
                </a:solidFill>
              </a:rPr>
              <a:pPr/>
              <a:t>5</a:t>
            </a:fld>
            <a:endParaRPr lang="en-US">
              <a:solidFill>
                <a:srgbClr val="646B86">
                  <a:shade val="50000"/>
                </a:srgbClr>
              </a:solidFill>
            </a:endParaRPr>
          </a:p>
        </p:txBody>
      </p:sp>
      <p:sp>
        <p:nvSpPr>
          <p:cNvPr id="4" name="TextBox 3"/>
          <p:cNvSpPr txBox="1"/>
          <p:nvPr/>
        </p:nvSpPr>
        <p:spPr>
          <a:xfrm>
            <a:off x="2971800" y="682652"/>
            <a:ext cx="2667000" cy="523220"/>
          </a:xfrm>
          <a:prstGeom prst="rect">
            <a:avLst/>
          </a:prstGeom>
          <a:solidFill>
            <a:schemeClr val="accent4">
              <a:lumMod val="50000"/>
            </a:schemeClr>
          </a:solidFill>
        </p:spPr>
        <p:txBody>
          <a:bodyPr wrap="square" rtlCol="0">
            <a:spAutoFit/>
          </a:bodyPr>
          <a:lstStyle/>
          <a:p>
            <a:pPr algn="ctr" fontAlgn="auto">
              <a:spcBef>
                <a:spcPts val="0"/>
              </a:spcBef>
              <a:spcAft>
                <a:spcPts val="0"/>
              </a:spcAft>
            </a:pPr>
            <a:r>
              <a:rPr lang="en-US" b="1" dirty="0" smtClean="0">
                <a:solidFill>
                  <a:prstClr val="white"/>
                </a:solidFill>
                <a:latin typeface="Calibri"/>
              </a:rPr>
              <a:t>Nutrition Screen</a:t>
            </a:r>
            <a:endParaRPr lang="en-US" b="1" dirty="0">
              <a:solidFill>
                <a:prstClr val="white"/>
              </a:solidFill>
              <a:latin typeface="Calibri"/>
            </a:endParaRPr>
          </a:p>
        </p:txBody>
      </p:sp>
      <p:sp>
        <p:nvSpPr>
          <p:cNvPr id="5" name="TextBox 4"/>
          <p:cNvSpPr txBox="1"/>
          <p:nvPr/>
        </p:nvSpPr>
        <p:spPr>
          <a:xfrm>
            <a:off x="4328160" y="1252628"/>
            <a:ext cx="2438400" cy="707886"/>
          </a:xfrm>
          <a:prstGeom prst="rect">
            <a:avLst/>
          </a:prstGeom>
          <a:noFill/>
        </p:spPr>
        <p:txBody>
          <a:bodyPr wrap="square" rtlCol="0">
            <a:spAutoFit/>
          </a:bodyPr>
          <a:lstStyle/>
          <a:p>
            <a:pPr algn="ctr" fontAlgn="auto">
              <a:spcBef>
                <a:spcPts val="0"/>
              </a:spcBef>
              <a:spcAft>
                <a:spcPts val="0"/>
              </a:spcAft>
            </a:pPr>
            <a:r>
              <a:rPr lang="en-US" sz="2000" b="1" dirty="0" smtClean="0">
                <a:solidFill>
                  <a:prstClr val="black"/>
                </a:solidFill>
                <a:latin typeface="Calibri"/>
              </a:rPr>
              <a:t>Risk or Presence </a:t>
            </a:r>
            <a:br>
              <a:rPr lang="en-US" sz="2000" b="1" dirty="0" smtClean="0">
                <a:solidFill>
                  <a:prstClr val="black"/>
                </a:solidFill>
                <a:latin typeface="Calibri"/>
              </a:rPr>
            </a:br>
            <a:r>
              <a:rPr lang="en-US" sz="2000" b="1" dirty="0" smtClean="0">
                <a:solidFill>
                  <a:prstClr val="black"/>
                </a:solidFill>
                <a:latin typeface="Calibri"/>
              </a:rPr>
              <a:t>of Malnutrition??</a:t>
            </a:r>
            <a:endParaRPr lang="en-US" sz="2000" b="1" dirty="0">
              <a:solidFill>
                <a:prstClr val="black"/>
              </a:solidFill>
              <a:latin typeface="Calibri"/>
            </a:endParaRPr>
          </a:p>
        </p:txBody>
      </p:sp>
      <p:sp>
        <p:nvSpPr>
          <p:cNvPr id="6" name="TextBox 5"/>
          <p:cNvSpPr txBox="1"/>
          <p:nvPr/>
        </p:nvSpPr>
        <p:spPr>
          <a:xfrm>
            <a:off x="1295400" y="2415289"/>
            <a:ext cx="2057400" cy="523220"/>
          </a:xfrm>
          <a:prstGeom prst="rect">
            <a:avLst/>
          </a:prstGeom>
          <a:solidFill>
            <a:schemeClr val="accent1">
              <a:lumMod val="40000"/>
              <a:lumOff val="60000"/>
            </a:schemeClr>
          </a:solidFill>
        </p:spPr>
        <p:txBody>
          <a:bodyPr wrap="square" rtlCol="0">
            <a:spAutoFit/>
          </a:bodyPr>
          <a:lstStyle/>
          <a:p>
            <a:pPr algn="ctr" fontAlgn="auto">
              <a:spcBef>
                <a:spcPts val="0"/>
              </a:spcBef>
              <a:spcAft>
                <a:spcPts val="0"/>
              </a:spcAft>
            </a:pPr>
            <a:r>
              <a:rPr lang="en-US" b="1" dirty="0" smtClean="0">
                <a:solidFill>
                  <a:srgbClr val="002060"/>
                </a:solidFill>
                <a:effectLst>
                  <a:outerShdw blurRad="38100" dist="38100" dir="2700000" algn="tl">
                    <a:srgbClr val="000000">
                      <a:alpha val="43137"/>
                    </a:srgbClr>
                  </a:outerShdw>
                </a:effectLst>
                <a:latin typeface="Calibri"/>
              </a:rPr>
              <a:t>Not-at-Risk</a:t>
            </a:r>
            <a:endParaRPr lang="en-US" b="1" dirty="0">
              <a:solidFill>
                <a:srgbClr val="002060"/>
              </a:solidFill>
              <a:effectLst>
                <a:outerShdw blurRad="38100" dist="38100" dir="2700000" algn="tl">
                  <a:srgbClr val="000000">
                    <a:alpha val="43137"/>
                  </a:srgbClr>
                </a:outerShdw>
              </a:effectLst>
              <a:latin typeface="Calibri"/>
            </a:endParaRPr>
          </a:p>
        </p:txBody>
      </p:sp>
      <p:sp>
        <p:nvSpPr>
          <p:cNvPr id="7" name="TextBox 6"/>
          <p:cNvSpPr txBox="1"/>
          <p:nvPr/>
        </p:nvSpPr>
        <p:spPr>
          <a:xfrm>
            <a:off x="762000" y="3561881"/>
            <a:ext cx="3048000" cy="1815882"/>
          </a:xfrm>
          <a:prstGeom prst="rect">
            <a:avLst/>
          </a:prstGeom>
          <a:noFill/>
          <a:ln w="50800">
            <a:solidFill>
              <a:srgbClr val="92D050"/>
            </a:solidFill>
          </a:ln>
        </p:spPr>
        <p:txBody>
          <a:bodyPr wrap="square" rtlCol="0">
            <a:spAutoFit/>
          </a:bodyPr>
          <a:lstStyle/>
          <a:p>
            <a:pPr fontAlgn="auto">
              <a:spcBef>
                <a:spcPts val="0"/>
              </a:spcBef>
              <a:spcAft>
                <a:spcPts val="0"/>
              </a:spcAft>
            </a:pPr>
            <a:r>
              <a:rPr lang="en-US" sz="2400" b="1" dirty="0" smtClean="0">
                <a:solidFill>
                  <a:prstClr val="black"/>
                </a:solidFill>
                <a:latin typeface="Calibri"/>
              </a:rPr>
              <a:t>Rescreen</a:t>
            </a:r>
            <a:r>
              <a:rPr lang="en-US" sz="2000" dirty="0" smtClean="0">
                <a:solidFill>
                  <a:prstClr val="black"/>
                </a:solidFill>
                <a:latin typeface="Calibri"/>
              </a:rPr>
              <a:t> at:</a:t>
            </a:r>
          </a:p>
          <a:p>
            <a:pPr marL="285750" indent="-285750" fontAlgn="auto">
              <a:spcBef>
                <a:spcPts val="0"/>
              </a:spcBef>
              <a:spcAft>
                <a:spcPts val="0"/>
              </a:spcAft>
              <a:buFont typeface="Arial" pitchFamily="34" charset="0"/>
              <a:buChar char="•"/>
            </a:pPr>
            <a:r>
              <a:rPr lang="en-US" sz="2200" dirty="0" smtClean="0">
                <a:solidFill>
                  <a:prstClr val="black"/>
                </a:solidFill>
                <a:latin typeface="Calibri"/>
              </a:rPr>
              <a:t>Regularly specified intervals or</a:t>
            </a:r>
          </a:p>
          <a:p>
            <a:pPr marL="285750" indent="-285750" fontAlgn="auto">
              <a:spcBef>
                <a:spcPts val="0"/>
              </a:spcBef>
              <a:spcAft>
                <a:spcPts val="0"/>
              </a:spcAft>
              <a:buFont typeface="Arial" pitchFamily="34" charset="0"/>
              <a:buChar char="•"/>
            </a:pPr>
            <a:r>
              <a:rPr lang="en-US" sz="2200" dirty="0" smtClean="0">
                <a:solidFill>
                  <a:prstClr val="black"/>
                </a:solidFill>
                <a:latin typeface="Calibri"/>
              </a:rPr>
              <a:t>When nutritional/</a:t>
            </a:r>
            <a:br>
              <a:rPr lang="en-US" sz="2200" dirty="0" smtClean="0">
                <a:solidFill>
                  <a:prstClr val="black"/>
                </a:solidFill>
                <a:latin typeface="Calibri"/>
              </a:rPr>
            </a:br>
            <a:r>
              <a:rPr lang="en-US" sz="2200" dirty="0" smtClean="0">
                <a:solidFill>
                  <a:prstClr val="black"/>
                </a:solidFill>
                <a:latin typeface="Calibri"/>
              </a:rPr>
              <a:t>clinical status changes</a:t>
            </a:r>
            <a:endParaRPr lang="en-US" sz="2200" dirty="0">
              <a:solidFill>
                <a:prstClr val="black"/>
              </a:solidFill>
              <a:latin typeface="Calibri"/>
            </a:endParaRPr>
          </a:p>
        </p:txBody>
      </p:sp>
      <p:sp>
        <p:nvSpPr>
          <p:cNvPr id="8" name="TextBox 7"/>
          <p:cNvSpPr txBox="1"/>
          <p:nvPr/>
        </p:nvSpPr>
        <p:spPr>
          <a:xfrm>
            <a:off x="3886200" y="2399791"/>
            <a:ext cx="3924300" cy="523220"/>
          </a:xfrm>
          <a:prstGeom prst="rect">
            <a:avLst/>
          </a:prstGeom>
          <a:solidFill>
            <a:schemeClr val="accent1">
              <a:lumMod val="40000"/>
              <a:lumOff val="60000"/>
            </a:schemeClr>
          </a:solidFill>
        </p:spPr>
        <p:txBody>
          <a:bodyPr wrap="square" rtlCol="0">
            <a:spAutoFit/>
          </a:bodyPr>
          <a:lstStyle/>
          <a:p>
            <a:pPr algn="ctr" fontAlgn="auto">
              <a:spcBef>
                <a:spcPts val="0"/>
              </a:spcBef>
              <a:spcAft>
                <a:spcPts val="0"/>
              </a:spcAft>
            </a:pPr>
            <a:r>
              <a:rPr lang="en-US" b="1" dirty="0" smtClean="0">
                <a:solidFill>
                  <a:srgbClr val="002060"/>
                </a:solidFill>
                <a:effectLst>
                  <a:outerShdw blurRad="38100" dist="38100" dir="2700000" algn="tl">
                    <a:srgbClr val="000000">
                      <a:alpha val="43137"/>
                    </a:srgbClr>
                  </a:outerShdw>
                </a:effectLst>
                <a:latin typeface="Calibri"/>
              </a:rPr>
              <a:t>At-Risk </a:t>
            </a:r>
            <a:r>
              <a:rPr lang="en-US" b="1" i="1" u="sng" dirty="0" smtClean="0">
                <a:solidFill>
                  <a:srgbClr val="002060"/>
                </a:solidFill>
                <a:latin typeface="Calibri"/>
              </a:rPr>
              <a:t>or</a:t>
            </a:r>
            <a:r>
              <a:rPr lang="en-US" b="1" dirty="0" smtClean="0">
                <a:solidFill>
                  <a:srgbClr val="002060"/>
                </a:solidFill>
                <a:effectLst>
                  <a:outerShdw blurRad="38100" dist="38100" dir="2700000" algn="tl">
                    <a:srgbClr val="000000">
                      <a:alpha val="43137"/>
                    </a:srgbClr>
                  </a:outerShdw>
                </a:effectLst>
                <a:latin typeface="Calibri"/>
              </a:rPr>
              <a:t> Malnourished</a:t>
            </a:r>
            <a:endParaRPr lang="en-US" b="1" dirty="0">
              <a:solidFill>
                <a:srgbClr val="002060"/>
              </a:solidFill>
              <a:effectLst>
                <a:outerShdw blurRad="38100" dist="38100" dir="2700000" algn="tl">
                  <a:srgbClr val="000000">
                    <a:alpha val="43137"/>
                  </a:srgbClr>
                </a:outerShdw>
              </a:effectLst>
              <a:latin typeface="Calibri"/>
            </a:endParaRPr>
          </a:p>
        </p:txBody>
      </p:sp>
      <p:sp>
        <p:nvSpPr>
          <p:cNvPr id="9" name="TextBox 8"/>
          <p:cNvSpPr txBox="1"/>
          <p:nvPr/>
        </p:nvSpPr>
        <p:spPr>
          <a:xfrm>
            <a:off x="4191000" y="3352800"/>
            <a:ext cx="3429000" cy="523220"/>
          </a:xfrm>
          <a:prstGeom prst="rect">
            <a:avLst/>
          </a:prstGeom>
          <a:solidFill>
            <a:schemeClr val="accent4">
              <a:lumMod val="50000"/>
            </a:schemeClr>
          </a:solidFill>
        </p:spPr>
        <p:txBody>
          <a:bodyPr wrap="square" rtlCol="0">
            <a:spAutoFit/>
          </a:bodyPr>
          <a:lstStyle/>
          <a:p>
            <a:pPr algn="ctr" fontAlgn="auto">
              <a:spcBef>
                <a:spcPts val="0"/>
              </a:spcBef>
              <a:spcAft>
                <a:spcPts val="0"/>
              </a:spcAft>
            </a:pPr>
            <a:r>
              <a:rPr lang="en-US" b="1" dirty="0" smtClean="0">
                <a:solidFill>
                  <a:prstClr val="white"/>
                </a:solidFill>
                <a:latin typeface="Calibri"/>
              </a:rPr>
              <a:t>Nutrition Assessment</a:t>
            </a:r>
            <a:endParaRPr lang="en-US" b="1" dirty="0">
              <a:solidFill>
                <a:prstClr val="white"/>
              </a:solidFill>
              <a:latin typeface="Calibri"/>
            </a:endParaRPr>
          </a:p>
        </p:txBody>
      </p:sp>
      <p:sp>
        <p:nvSpPr>
          <p:cNvPr id="10" name="TextBox 9"/>
          <p:cNvSpPr txBox="1"/>
          <p:nvPr/>
        </p:nvSpPr>
        <p:spPr>
          <a:xfrm>
            <a:off x="4332902" y="5154178"/>
            <a:ext cx="3085785" cy="461665"/>
          </a:xfrm>
          <a:prstGeom prst="rect">
            <a:avLst/>
          </a:prstGeom>
          <a:noFill/>
          <a:ln w="50800">
            <a:solidFill>
              <a:srgbClr val="92D050"/>
            </a:solidFill>
          </a:ln>
        </p:spPr>
        <p:txBody>
          <a:bodyPr wrap="square" rtlCol="0">
            <a:spAutoFit/>
          </a:bodyPr>
          <a:lstStyle/>
          <a:p>
            <a:pPr algn="ctr" fontAlgn="auto">
              <a:spcBef>
                <a:spcPts val="0"/>
              </a:spcBef>
              <a:spcAft>
                <a:spcPts val="0"/>
              </a:spcAft>
            </a:pPr>
            <a:r>
              <a:rPr lang="en-US" sz="2400" b="1" dirty="0" smtClean="0">
                <a:solidFill>
                  <a:prstClr val="black"/>
                </a:solidFill>
                <a:latin typeface="Calibri"/>
              </a:rPr>
              <a:t>Nutrition Intervention</a:t>
            </a:r>
            <a:endParaRPr lang="en-US" sz="2400" b="1" dirty="0">
              <a:solidFill>
                <a:prstClr val="black"/>
              </a:solidFill>
              <a:latin typeface="Calibri"/>
            </a:endParaRPr>
          </a:p>
        </p:txBody>
      </p:sp>
      <p:sp>
        <p:nvSpPr>
          <p:cNvPr id="11" name="TextBox 10"/>
          <p:cNvSpPr txBox="1"/>
          <p:nvPr/>
        </p:nvSpPr>
        <p:spPr>
          <a:xfrm>
            <a:off x="4800600" y="6015335"/>
            <a:ext cx="2209800" cy="461665"/>
          </a:xfrm>
          <a:prstGeom prst="rect">
            <a:avLst/>
          </a:prstGeom>
          <a:noFill/>
          <a:ln w="50800">
            <a:solidFill>
              <a:srgbClr val="92D050"/>
            </a:solidFill>
          </a:ln>
        </p:spPr>
        <p:txBody>
          <a:bodyPr wrap="square" rtlCol="0">
            <a:spAutoFit/>
          </a:bodyPr>
          <a:lstStyle/>
          <a:p>
            <a:pPr algn="ctr" fontAlgn="auto">
              <a:spcBef>
                <a:spcPts val="0"/>
              </a:spcBef>
              <a:spcAft>
                <a:spcPts val="0"/>
              </a:spcAft>
            </a:pPr>
            <a:r>
              <a:rPr lang="en-US" sz="2400" b="1" dirty="0" smtClean="0">
                <a:solidFill>
                  <a:prstClr val="black"/>
                </a:solidFill>
                <a:latin typeface="Calibri"/>
              </a:rPr>
              <a:t>Reassessment</a:t>
            </a:r>
            <a:endParaRPr lang="en-US" sz="2400" b="1" dirty="0">
              <a:solidFill>
                <a:prstClr val="black"/>
              </a:solidFill>
              <a:latin typeface="Calibri"/>
            </a:endParaRPr>
          </a:p>
        </p:txBody>
      </p:sp>
      <p:sp>
        <p:nvSpPr>
          <p:cNvPr id="12" name="Down Arrow 11"/>
          <p:cNvSpPr/>
          <p:nvPr/>
        </p:nvSpPr>
        <p:spPr>
          <a:xfrm>
            <a:off x="7848600" y="3451093"/>
            <a:ext cx="1295400" cy="2641758"/>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fontAlgn="auto">
              <a:lnSpc>
                <a:spcPct val="70000"/>
              </a:lnSpc>
              <a:spcBef>
                <a:spcPts val="0"/>
              </a:spcBef>
              <a:spcAft>
                <a:spcPts val="0"/>
              </a:spcAft>
            </a:pPr>
            <a:r>
              <a:rPr lang="en-US" b="1" dirty="0" smtClean="0">
                <a:solidFill>
                  <a:prstClr val="white"/>
                </a:solidFill>
              </a:rPr>
              <a:t>Nutrition Monitoring</a:t>
            </a:r>
            <a:endParaRPr lang="en-US" b="1" dirty="0">
              <a:solidFill>
                <a:prstClr val="white"/>
              </a:solidFill>
            </a:endParaRPr>
          </a:p>
        </p:txBody>
      </p:sp>
      <p:cxnSp>
        <p:nvCxnSpPr>
          <p:cNvPr id="14" name="Straight Connector 13"/>
          <p:cNvCxnSpPr>
            <a:stCxn id="4" idx="2"/>
          </p:cNvCxnSpPr>
          <p:nvPr/>
        </p:nvCxnSpPr>
        <p:spPr>
          <a:xfrm>
            <a:off x="4305300" y="1205872"/>
            <a:ext cx="0" cy="619780"/>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362200" y="1825652"/>
            <a:ext cx="198120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305300" y="1825652"/>
            <a:ext cx="158115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6" idx="2"/>
          </p:cNvCxnSpPr>
          <p:nvPr/>
        </p:nvCxnSpPr>
        <p:spPr>
          <a:xfrm>
            <a:off x="2324100" y="2938509"/>
            <a:ext cx="0" cy="61978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875794" y="2819400"/>
            <a:ext cx="10656" cy="4873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886450" y="4676001"/>
            <a:ext cx="0" cy="429399"/>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886450" y="5637716"/>
            <a:ext cx="0" cy="45828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17902" y="6410980"/>
            <a:ext cx="8397498" cy="523220"/>
          </a:xfrm>
          <a:prstGeom prst="rect">
            <a:avLst/>
          </a:prstGeom>
          <a:noFill/>
        </p:spPr>
        <p:txBody>
          <a:bodyPr wrap="square" rtlCol="0">
            <a:spAutoFit/>
          </a:bodyPr>
          <a:lstStyle/>
          <a:p>
            <a:pPr algn="r" fontAlgn="auto">
              <a:spcBef>
                <a:spcPts val="0"/>
              </a:spcBef>
              <a:spcAft>
                <a:spcPts val="0"/>
              </a:spcAft>
            </a:pPr>
            <a:r>
              <a:rPr lang="en-US" sz="1400" dirty="0" smtClean="0">
                <a:solidFill>
                  <a:prstClr val="black"/>
                </a:solidFill>
                <a:latin typeface="Calibri"/>
              </a:rPr>
              <a:t>Adapted from Clinical Pathways and Algorithms for Delivery of Parenteral and Enteral Nutrition Support in Adults. </a:t>
            </a:r>
            <a:br>
              <a:rPr lang="en-US" sz="1400" dirty="0" smtClean="0">
                <a:solidFill>
                  <a:prstClr val="black"/>
                </a:solidFill>
                <a:latin typeface="Calibri"/>
              </a:rPr>
            </a:br>
            <a:r>
              <a:rPr lang="en-US" sz="1400" dirty="0" smtClean="0">
                <a:solidFill>
                  <a:prstClr val="black"/>
                </a:solidFill>
                <a:latin typeface="Calibri"/>
              </a:rPr>
              <a:t>ASPEN; 1984:4.</a:t>
            </a:r>
            <a:endParaRPr lang="en-US" sz="1400" dirty="0">
              <a:solidFill>
                <a:prstClr val="black"/>
              </a:solidFill>
              <a:latin typeface="Calibri"/>
            </a:endParaRPr>
          </a:p>
        </p:txBody>
      </p:sp>
      <p:sp>
        <p:nvSpPr>
          <p:cNvPr id="3" name="Oval 2"/>
          <p:cNvSpPr/>
          <p:nvPr/>
        </p:nvSpPr>
        <p:spPr>
          <a:xfrm>
            <a:off x="2797645" y="592647"/>
            <a:ext cx="3091510" cy="65998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srgbClr val="FF0066"/>
              </a:solidFill>
            </a:endParaRPr>
          </a:p>
        </p:txBody>
      </p:sp>
      <p:cxnSp>
        <p:nvCxnSpPr>
          <p:cNvPr id="25" name="Straight Arrow Connector 24"/>
          <p:cNvCxnSpPr/>
          <p:nvPr/>
        </p:nvCxnSpPr>
        <p:spPr>
          <a:xfrm flipH="1" flipV="1">
            <a:off x="2667000" y="2923011"/>
            <a:ext cx="1524000" cy="528082"/>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962400" y="4182130"/>
            <a:ext cx="3924300" cy="523220"/>
          </a:xfrm>
          <a:prstGeom prst="rect">
            <a:avLst/>
          </a:prstGeom>
          <a:solidFill>
            <a:schemeClr val="accent1">
              <a:lumMod val="40000"/>
              <a:lumOff val="60000"/>
            </a:schemeClr>
          </a:solidFill>
        </p:spPr>
        <p:txBody>
          <a:bodyPr wrap="square" rtlCol="0">
            <a:spAutoFit/>
          </a:bodyPr>
          <a:lstStyle/>
          <a:p>
            <a:pPr algn="ctr" fontAlgn="auto">
              <a:spcBef>
                <a:spcPts val="0"/>
              </a:spcBef>
              <a:spcAft>
                <a:spcPts val="0"/>
              </a:spcAft>
            </a:pPr>
            <a:r>
              <a:rPr lang="en-US" b="1" dirty="0" smtClean="0">
                <a:solidFill>
                  <a:srgbClr val="002060"/>
                </a:solidFill>
                <a:effectLst>
                  <a:outerShdw blurRad="38100" dist="38100" dir="2700000" algn="tl">
                    <a:srgbClr val="000000">
                      <a:alpha val="43137"/>
                    </a:srgbClr>
                  </a:outerShdw>
                </a:effectLst>
                <a:latin typeface="Calibri"/>
              </a:rPr>
              <a:t>At-Risk </a:t>
            </a:r>
            <a:r>
              <a:rPr lang="en-US" b="1" i="1" u="sng" dirty="0" smtClean="0">
                <a:solidFill>
                  <a:srgbClr val="002060"/>
                </a:solidFill>
                <a:latin typeface="Calibri"/>
              </a:rPr>
              <a:t>or</a:t>
            </a:r>
            <a:r>
              <a:rPr lang="en-US" b="1" dirty="0" smtClean="0">
                <a:solidFill>
                  <a:srgbClr val="002060"/>
                </a:solidFill>
                <a:effectLst>
                  <a:outerShdw blurRad="38100" dist="38100" dir="2700000" algn="tl">
                    <a:srgbClr val="000000">
                      <a:alpha val="43137"/>
                    </a:srgbClr>
                  </a:outerShdw>
                </a:effectLst>
                <a:latin typeface="Calibri"/>
              </a:rPr>
              <a:t> Malnourished</a:t>
            </a:r>
            <a:endParaRPr lang="en-US" b="1" dirty="0">
              <a:solidFill>
                <a:srgbClr val="002060"/>
              </a:solidFill>
              <a:effectLst>
                <a:outerShdw blurRad="38100" dist="38100" dir="2700000" algn="tl">
                  <a:srgbClr val="000000">
                    <a:alpha val="43137"/>
                  </a:srgbClr>
                </a:outerShdw>
              </a:effectLst>
              <a:latin typeface="Calibri"/>
            </a:endParaRPr>
          </a:p>
        </p:txBody>
      </p:sp>
      <p:cxnSp>
        <p:nvCxnSpPr>
          <p:cNvPr id="29" name="Straight Arrow Connector 28"/>
          <p:cNvCxnSpPr/>
          <p:nvPr/>
        </p:nvCxnSpPr>
        <p:spPr>
          <a:xfrm>
            <a:off x="5894844" y="3763946"/>
            <a:ext cx="10656" cy="4430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352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1823" b="53333"/>
          <a:stretch/>
        </p:blipFill>
        <p:spPr>
          <a:xfrm>
            <a:off x="1" y="1141312"/>
            <a:ext cx="9144000" cy="4426032"/>
          </a:xfrm>
          <a:prstGeom prst="rect">
            <a:avLst/>
          </a:prstGeom>
          <a:ln cmpd="sng">
            <a:solidFill>
              <a:schemeClr val="tx1"/>
            </a:solidFill>
          </a:ln>
        </p:spPr>
      </p:pic>
      <p:sp>
        <p:nvSpPr>
          <p:cNvPr id="6" name="Rectangle 5"/>
          <p:cNvSpPr/>
          <p:nvPr/>
        </p:nvSpPr>
        <p:spPr>
          <a:xfrm>
            <a:off x="228599" y="4271944"/>
            <a:ext cx="4635239" cy="457200"/>
          </a:xfrm>
          <a:prstGeom prst="rect">
            <a:avLst/>
          </a:prstGeom>
          <a:noFill/>
          <a:ln w="57150" cmpd="sng">
            <a:solidFill>
              <a:srgbClr val="0066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prstClr val="white"/>
              </a:solidFill>
            </a:endParaRPr>
          </a:p>
        </p:txBody>
      </p:sp>
      <p:sp>
        <p:nvSpPr>
          <p:cNvPr id="8" name="Rectangle 7"/>
          <p:cNvSpPr/>
          <p:nvPr/>
        </p:nvSpPr>
        <p:spPr>
          <a:xfrm>
            <a:off x="228600" y="4729144"/>
            <a:ext cx="4635238" cy="457200"/>
          </a:xfrm>
          <a:prstGeom prst="rect">
            <a:avLst/>
          </a:prstGeom>
          <a:noFill/>
          <a:ln w="57150" cmpd="sng">
            <a:solidFill>
              <a:srgbClr val="0066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prstClr val="white"/>
              </a:solidFill>
            </a:endParaRPr>
          </a:p>
        </p:txBody>
      </p:sp>
      <p:pic>
        <p:nvPicPr>
          <p:cNvPr id="12" name="Picture 3" descr="D:\127 Samitti Ch\SPENT\logo Spent B.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16"/>
          <a:stretch/>
        </p:blipFill>
        <p:spPr bwMode="auto">
          <a:xfrm>
            <a:off x="4188857" y="76201"/>
            <a:ext cx="1431024" cy="10365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D:\127 Samitti Ch\SPENT\logo Spent B.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16"/>
          <a:stretch/>
        </p:blipFill>
        <p:spPr bwMode="auto">
          <a:xfrm>
            <a:off x="7075345" y="76200"/>
            <a:ext cx="1431024" cy="10365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D:\127 Samitti Ch\SPENT\logo Spent B.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16"/>
          <a:stretch/>
        </p:blipFill>
        <p:spPr bwMode="auto">
          <a:xfrm>
            <a:off x="1025190" y="76201"/>
            <a:ext cx="1431024" cy="10365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3400" y="6477000"/>
            <a:ext cx="8534400" cy="461665"/>
          </a:xfrm>
          <a:prstGeom prst="rect">
            <a:avLst/>
          </a:prstGeom>
          <a:noFill/>
        </p:spPr>
        <p:txBody>
          <a:bodyPr wrap="square" rtlCol="0">
            <a:spAutoFit/>
          </a:bodyPr>
          <a:lstStyle/>
          <a:p>
            <a:pPr algn="r" fontAlgn="auto">
              <a:spcBef>
                <a:spcPts val="0"/>
              </a:spcBef>
              <a:spcAft>
                <a:spcPts val="0"/>
              </a:spcAft>
            </a:pPr>
            <a:r>
              <a:rPr lang="th-TH" sz="2400" b="1" dirty="0">
                <a:solidFill>
                  <a:prstClr val="black"/>
                </a:solidFill>
                <a:latin typeface="CordiaUPC" panose="020B0304020202020204" pitchFamily="34" charset="-34"/>
                <a:cs typeface="CordiaUPC" panose="020B0304020202020204" pitchFamily="34" charset="-34"/>
              </a:rPr>
              <a:t>สมาคมผู้ให้อาหารทางหลอดเลือดดำและทางเดินอาหารแห่งประเทศ</a:t>
            </a:r>
            <a:r>
              <a:rPr lang="th-TH" sz="2400" b="1" dirty="0" smtClean="0">
                <a:solidFill>
                  <a:prstClr val="black"/>
                </a:solidFill>
                <a:latin typeface="CordiaUPC" panose="020B0304020202020204" pitchFamily="34" charset="-34"/>
                <a:cs typeface="CordiaUPC" panose="020B0304020202020204" pitchFamily="34" charset="-34"/>
              </a:rPr>
              <a:t>ไทย </a:t>
            </a:r>
            <a:r>
              <a:rPr lang="en-US" sz="2400" b="1" dirty="0" smtClean="0">
                <a:solidFill>
                  <a:prstClr val="black"/>
                </a:solidFill>
                <a:latin typeface="CordiaUPC" panose="020B0304020202020204" pitchFamily="34" charset="-34"/>
                <a:cs typeface="CordiaUPC" panose="020B0304020202020204" pitchFamily="34" charset="-34"/>
              </a:rPr>
              <a:t>(SPENT)</a:t>
            </a:r>
            <a:endParaRPr lang="en-US" sz="2400" b="1" dirty="0">
              <a:solidFill>
                <a:prstClr val="black"/>
              </a:solidFill>
              <a:latin typeface="CordiaUPC" panose="020B0304020202020204" pitchFamily="34" charset="-34"/>
              <a:cs typeface="CordiaUPC" panose="020B0304020202020204" pitchFamily="34" charset="-34"/>
            </a:endParaRPr>
          </a:p>
        </p:txBody>
      </p:sp>
      <p:sp>
        <p:nvSpPr>
          <p:cNvPr id="3" name="Rectangle 2"/>
          <p:cNvSpPr/>
          <p:nvPr/>
        </p:nvSpPr>
        <p:spPr>
          <a:xfrm>
            <a:off x="5791200" y="1187032"/>
            <a:ext cx="2715169" cy="535088"/>
          </a:xfrm>
          <a:custGeom>
            <a:avLst/>
            <a:gdLst>
              <a:gd name="connsiteX0" fmla="*/ 0 w 2593249"/>
              <a:gd name="connsiteY0" fmla="*/ 0 h 535088"/>
              <a:gd name="connsiteX1" fmla="*/ 2593249 w 2593249"/>
              <a:gd name="connsiteY1" fmla="*/ 0 h 535088"/>
              <a:gd name="connsiteX2" fmla="*/ 2593249 w 2593249"/>
              <a:gd name="connsiteY2" fmla="*/ 535088 h 535088"/>
              <a:gd name="connsiteX3" fmla="*/ 0 w 2593249"/>
              <a:gd name="connsiteY3" fmla="*/ 535088 h 535088"/>
              <a:gd name="connsiteX4" fmla="*/ 0 w 2593249"/>
              <a:gd name="connsiteY4" fmla="*/ 0 h 535088"/>
              <a:gd name="connsiteX0" fmla="*/ 121920 w 2593249"/>
              <a:gd name="connsiteY0" fmla="*/ 0 h 535088"/>
              <a:gd name="connsiteX1" fmla="*/ 2593249 w 2593249"/>
              <a:gd name="connsiteY1" fmla="*/ 0 h 535088"/>
              <a:gd name="connsiteX2" fmla="*/ 2593249 w 2593249"/>
              <a:gd name="connsiteY2" fmla="*/ 535088 h 535088"/>
              <a:gd name="connsiteX3" fmla="*/ 0 w 2593249"/>
              <a:gd name="connsiteY3" fmla="*/ 535088 h 535088"/>
              <a:gd name="connsiteX4" fmla="*/ 121920 w 2593249"/>
              <a:gd name="connsiteY4" fmla="*/ 0 h 535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3249" h="535088">
                <a:moveTo>
                  <a:pt x="121920" y="0"/>
                </a:moveTo>
                <a:lnTo>
                  <a:pt x="2593249" y="0"/>
                </a:lnTo>
                <a:lnTo>
                  <a:pt x="2593249" y="535088"/>
                </a:lnTo>
                <a:lnTo>
                  <a:pt x="0" y="535088"/>
                </a:lnTo>
                <a:lnTo>
                  <a:pt x="12192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TextBox 14"/>
          <p:cNvSpPr txBox="1"/>
          <p:nvPr/>
        </p:nvSpPr>
        <p:spPr>
          <a:xfrm>
            <a:off x="6019800" y="1091625"/>
            <a:ext cx="2286000" cy="584775"/>
          </a:xfrm>
          <a:prstGeom prst="rect">
            <a:avLst/>
          </a:prstGeom>
          <a:noFill/>
        </p:spPr>
        <p:txBody>
          <a:bodyPr wrap="square" rtlCol="0">
            <a:spAutoFit/>
          </a:bodyPr>
          <a:lstStyle/>
          <a:p>
            <a:r>
              <a:rPr lang="en-US" sz="3200" b="1" dirty="0" smtClean="0">
                <a:solidFill>
                  <a:srgbClr val="3333CC"/>
                </a:solidFill>
                <a:latin typeface="+mn-lt"/>
              </a:rPr>
              <a:t>(screening)</a:t>
            </a:r>
            <a:endParaRPr lang="en-US" sz="3200" b="1" dirty="0">
              <a:solidFill>
                <a:srgbClr val="3333CC"/>
              </a:solidFill>
              <a:latin typeface="+mn-lt"/>
            </a:endParaRPr>
          </a:p>
        </p:txBody>
      </p:sp>
      <p:sp>
        <p:nvSpPr>
          <p:cNvPr id="16" name="Title 3"/>
          <p:cNvSpPr txBox="1">
            <a:spLocks/>
          </p:cNvSpPr>
          <p:nvPr/>
        </p:nvSpPr>
        <p:spPr>
          <a:xfrm>
            <a:off x="61452" y="5605444"/>
            <a:ext cx="9082548" cy="838200"/>
          </a:xfrm>
          <a:prstGeom prst="rect">
            <a:avLst/>
          </a:prstGeom>
          <a:solidFill>
            <a:srgbClr val="002060"/>
          </a:solidFill>
          <a:ln w="28575">
            <a:noFill/>
          </a:ln>
        </p:spPr>
        <p:txBody>
          <a:bodyPr vert="horz" lIns="91440" rIns="45720" rtlCol="0" anchor="ctr">
            <a:noAutofit/>
            <a:scene3d>
              <a:camera prst="orthographicFront"/>
              <a:lightRig rig="threePt" dir="t">
                <a:rot lat="0" lon="0" rev="4800000"/>
              </a:lightRig>
            </a:scene3d>
            <a:sp3d prstMaterial="matte">
              <a:bevelT w="50800" h="10160"/>
            </a:sp3d>
          </a:bodyPr>
          <a:lstStyle>
            <a:lvl1pPr algn="l" rtl="0" eaLnBrk="0" fontAlgn="base" hangingPunct="0">
              <a:spcBef>
                <a:spcPct val="0"/>
              </a:spcBef>
              <a:spcAft>
                <a:spcPct val="0"/>
              </a:spcAft>
              <a:defRPr sz="4500" b="1" kern="1200">
                <a:solidFill>
                  <a:srgbClr val="FFFF00"/>
                </a:solidFill>
                <a:latin typeface="+mj-lt"/>
                <a:ea typeface="+mj-ea"/>
                <a:cs typeface="+mj-cs"/>
              </a:defRPr>
            </a:lvl1pPr>
            <a:lvl2pPr algn="l" rtl="0" eaLnBrk="0" fontAlgn="base" hangingPunct="0">
              <a:spcBef>
                <a:spcPct val="0"/>
              </a:spcBef>
              <a:spcAft>
                <a:spcPct val="0"/>
              </a:spcAft>
              <a:defRPr sz="4500" b="1">
                <a:solidFill>
                  <a:srgbClr val="FFFF00"/>
                </a:solidFill>
                <a:latin typeface="Calibri" pitchFamily="34" charset="0"/>
                <a:cs typeface="Angsana New" pitchFamily="18" charset="-34"/>
              </a:defRPr>
            </a:lvl2pPr>
            <a:lvl3pPr algn="l" rtl="0" eaLnBrk="0" fontAlgn="base" hangingPunct="0">
              <a:spcBef>
                <a:spcPct val="0"/>
              </a:spcBef>
              <a:spcAft>
                <a:spcPct val="0"/>
              </a:spcAft>
              <a:defRPr sz="4500" b="1">
                <a:solidFill>
                  <a:srgbClr val="FFFF00"/>
                </a:solidFill>
                <a:latin typeface="Calibri" pitchFamily="34" charset="0"/>
                <a:cs typeface="Angsana New" pitchFamily="18" charset="-34"/>
              </a:defRPr>
            </a:lvl3pPr>
            <a:lvl4pPr algn="l" rtl="0" eaLnBrk="0" fontAlgn="base" hangingPunct="0">
              <a:spcBef>
                <a:spcPct val="0"/>
              </a:spcBef>
              <a:spcAft>
                <a:spcPct val="0"/>
              </a:spcAft>
              <a:defRPr sz="4500" b="1">
                <a:solidFill>
                  <a:srgbClr val="FFFF00"/>
                </a:solidFill>
                <a:latin typeface="Calibri" pitchFamily="34" charset="0"/>
                <a:cs typeface="Angsana New" pitchFamily="18" charset="-34"/>
              </a:defRPr>
            </a:lvl4pPr>
            <a:lvl5pPr algn="l" rtl="0" eaLnBrk="0" fontAlgn="base" hangingPunct="0">
              <a:spcBef>
                <a:spcPct val="0"/>
              </a:spcBef>
              <a:spcAft>
                <a:spcPct val="0"/>
              </a:spcAft>
              <a:defRPr sz="4500" b="1">
                <a:solidFill>
                  <a:srgbClr val="FFFF00"/>
                </a:solidFill>
                <a:latin typeface="Calibri" pitchFamily="34" charset="0"/>
                <a:cs typeface="Angsana New" pitchFamily="18" charset="-34"/>
              </a:defRPr>
            </a:lvl5pPr>
            <a:lvl6pPr marL="457200" algn="l" rtl="0" fontAlgn="base">
              <a:spcBef>
                <a:spcPct val="0"/>
              </a:spcBef>
              <a:spcAft>
                <a:spcPct val="0"/>
              </a:spcAft>
              <a:defRPr sz="4500" b="1">
                <a:solidFill>
                  <a:srgbClr val="FFFF00"/>
                </a:solidFill>
                <a:latin typeface="Calibri" pitchFamily="34" charset="0"/>
                <a:cs typeface="Angsana New" pitchFamily="18" charset="-34"/>
              </a:defRPr>
            </a:lvl6pPr>
            <a:lvl7pPr marL="914400" algn="l" rtl="0" fontAlgn="base">
              <a:spcBef>
                <a:spcPct val="0"/>
              </a:spcBef>
              <a:spcAft>
                <a:spcPct val="0"/>
              </a:spcAft>
              <a:defRPr sz="4500" b="1">
                <a:solidFill>
                  <a:srgbClr val="FFFF00"/>
                </a:solidFill>
                <a:latin typeface="Calibri" pitchFamily="34" charset="0"/>
                <a:cs typeface="Angsana New" pitchFamily="18" charset="-34"/>
              </a:defRPr>
            </a:lvl7pPr>
            <a:lvl8pPr marL="1371600" algn="l" rtl="0" fontAlgn="base">
              <a:spcBef>
                <a:spcPct val="0"/>
              </a:spcBef>
              <a:spcAft>
                <a:spcPct val="0"/>
              </a:spcAft>
              <a:defRPr sz="4500" b="1">
                <a:solidFill>
                  <a:srgbClr val="FFFF00"/>
                </a:solidFill>
                <a:latin typeface="Calibri" pitchFamily="34" charset="0"/>
                <a:cs typeface="Angsana New" pitchFamily="18" charset="-34"/>
              </a:defRPr>
            </a:lvl8pPr>
            <a:lvl9pPr marL="1828800" algn="l" rtl="0" fontAlgn="base">
              <a:spcBef>
                <a:spcPct val="0"/>
              </a:spcBef>
              <a:spcAft>
                <a:spcPct val="0"/>
              </a:spcAft>
              <a:defRPr sz="4500" b="1">
                <a:solidFill>
                  <a:srgbClr val="FFFF00"/>
                </a:solidFill>
                <a:latin typeface="Calibri" pitchFamily="34" charset="0"/>
                <a:cs typeface="Angsana New" pitchFamily="18" charset="-34"/>
              </a:defRPr>
            </a:lvl9pPr>
            <a:extLst/>
          </a:lstStyle>
          <a:p>
            <a:pPr algn="ctr" eaLnBrk="1" fontAlgn="auto" hangingPunct="1">
              <a:spcAft>
                <a:spcPts val="0"/>
              </a:spcAft>
              <a:defRPr/>
            </a:pP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ถ้าตอบ</a:t>
            </a:r>
            <a:r>
              <a:rPr lang="en-US"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 “</a:t>
            </a: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ใช่</a:t>
            </a:r>
            <a:r>
              <a:rPr lang="en-US"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 </a:t>
            </a: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อย่างน้อย </a:t>
            </a:r>
            <a:r>
              <a:rPr lang="en-US"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2 </a:t>
            </a: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ข้อ </a:t>
            </a:r>
            <a:r>
              <a:rPr lang="en-US" sz="28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sym typeface="Wingdings" panose="05000000000000000000" pitchFamily="2" charset="2"/>
              </a:rPr>
              <a:t></a:t>
            </a:r>
            <a:r>
              <a:rPr lang="en-US"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 </a:t>
            </a: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ประเมินทางโภชนาการต่อ</a:t>
            </a:r>
            <a:endParaRPr lang="en-US" sz="4000" dirty="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endParaRPr>
          </a:p>
        </p:txBody>
      </p:sp>
      <p:sp>
        <p:nvSpPr>
          <p:cNvPr id="4" name="TextBox 3"/>
          <p:cNvSpPr txBox="1"/>
          <p:nvPr/>
        </p:nvSpPr>
        <p:spPr>
          <a:xfrm>
            <a:off x="8458200" y="4016514"/>
            <a:ext cx="637631" cy="769441"/>
          </a:xfrm>
          <a:prstGeom prst="rect">
            <a:avLst/>
          </a:prstGeom>
          <a:noFill/>
        </p:spPr>
        <p:txBody>
          <a:bodyPr wrap="square" rtlCol="0">
            <a:spAutoFit/>
          </a:bodyPr>
          <a:lstStyle/>
          <a:p>
            <a:r>
              <a:rPr lang="en-US" sz="4400" b="1" dirty="0">
                <a:solidFill>
                  <a:srgbClr val="008000"/>
                </a:solidFill>
              </a:rPr>
              <a:t>?</a:t>
            </a:r>
          </a:p>
        </p:txBody>
      </p:sp>
    </p:spTree>
    <p:extLst>
      <p:ext uri="{BB962C8B-B14F-4D97-AF65-F5344CB8AC3E}">
        <p14:creationId xmlns:p14="http://schemas.microsoft.com/office/powerpoint/2010/main" val="215311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5" grpId="0"/>
      <p:bldP spid="16" grpId="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th-TH" sz="5400" b="1" dirty="0" smtClean="0">
                <a:latin typeface="AngsanaUPC" panose="02020603050405020304" pitchFamily="18" charset="-34"/>
                <a:cs typeface="AngsanaUPC" panose="02020603050405020304" pitchFamily="18" charset="-34"/>
              </a:rPr>
              <a:t>ประวัติเพิ่มเติมเพื่อการประเมินทางโภชนาการ </a:t>
            </a:r>
            <a:r>
              <a:rPr lang="en-US" sz="5400" b="1" dirty="0" smtClean="0">
                <a:latin typeface="AngsanaUPC" panose="02020603050405020304" pitchFamily="18" charset="-34"/>
                <a:cs typeface="AngsanaUPC" panose="02020603050405020304" pitchFamily="18" charset="-34"/>
              </a:rPr>
              <a:t>????</a:t>
            </a:r>
            <a:endParaRPr lang="en-US" sz="5400" b="1" dirty="0">
              <a:latin typeface="AngsanaUPC" panose="02020603050405020304" pitchFamily="18" charset="-34"/>
              <a:cs typeface="AngsanaUPC" panose="02020603050405020304" pitchFamily="18" charset="-34"/>
            </a:endParaRPr>
          </a:p>
        </p:txBody>
      </p:sp>
      <p:sp>
        <p:nvSpPr>
          <p:cNvPr id="3" name="Content Placeholder 2"/>
          <p:cNvSpPr>
            <a:spLocks noGrp="1"/>
          </p:cNvSpPr>
          <p:nvPr>
            <p:ph idx="1"/>
          </p:nvPr>
        </p:nvSpPr>
        <p:spPr>
          <a:xfrm>
            <a:off x="1828800" y="1905000"/>
            <a:ext cx="6171570" cy="4419600"/>
          </a:xfrm>
        </p:spPr>
        <p:txBody>
          <a:bodyPr>
            <a:noAutofit/>
          </a:bodyPr>
          <a:lstStyle/>
          <a:p>
            <a:pPr>
              <a:lnSpc>
                <a:spcPct val="130000"/>
              </a:lnSpc>
            </a:pPr>
            <a:r>
              <a:rPr lang="th-TH" sz="4000" b="1" dirty="0" smtClean="0">
                <a:latin typeface="AngsanaUPC" panose="02020603050405020304" pitchFamily="18" charset="-34"/>
                <a:cs typeface="AngsanaUPC" panose="02020603050405020304" pitchFamily="18" charset="-34"/>
              </a:rPr>
              <a:t>  การเปลี่ยนแปลงของน้ำหนัก</a:t>
            </a:r>
          </a:p>
          <a:p>
            <a:pPr>
              <a:lnSpc>
                <a:spcPct val="130000"/>
              </a:lnSpc>
            </a:pPr>
            <a:r>
              <a:rPr lang="th-TH" sz="4000" b="1" dirty="0">
                <a:latin typeface="AngsanaUPC" panose="02020603050405020304" pitchFamily="18" charset="-34"/>
                <a:cs typeface="AngsanaUPC" panose="02020603050405020304" pitchFamily="18" charset="-34"/>
              </a:rPr>
              <a:t> </a:t>
            </a:r>
            <a:r>
              <a:rPr lang="en-US" sz="4000" b="1" dirty="0">
                <a:latin typeface="AngsanaUPC" panose="02020603050405020304" pitchFamily="18" charset="-34"/>
                <a:cs typeface="AngsanaUPC" panose="02020603050405020304" pitchFamily="18" charset="-34"/>
              </a:rPr>
              <a:t> </a:t>
            </a:r>
            <a:r>
              <a:rPr lang="th-TH" sz="4000" b="1" dirty="0" smtClean="0">
                <a:latin typeface="AngsanaUPC" panose="02020603050405020304" pitchFamily="18" charset="-34"/>
                <a:cs typeface="AngsanaUPC" panose="02020603050405020304" pitchFamily="18" charset="-34"/>
              </a:rPr>
              <a:t>อาหารที่รับประทาน</a:t>
            </a:r>
          </a:p>
          <a:p>
            <a:pPr>
              <a:lnSpc>
                <a:spcPct val="130000"/>
              </a:lnSpc>
            </a:pPr>
            <a:r>
              <a:rPr lang="th-TH" sz="4000" b="1" dirty="0">
                <a:latin typeface="AngsanaUPC" panose="02020603050405020304" pitchFamily="18" charset="-34"/>
                <a:cs typeface="AngsanaUPC" panose="02020603050405020304" pitchFamily="18" charset="-34"/>
              </a:rPr>
              <a:t> </a:t>
            </a:r>
            <a:r>
              <a:rPr lang="th-TH" sz="4000" b="1" dirty="0" smtClean="0">
                <a:latin typeface="AngsanaUPC" panose="02020603050405020304" pitchFamily="18" charset="-34"/>
                <a:cs typeface="AngsanaUPC" panose="02020603050405020304" pitchFamily="18" charset="-34"/>
              </a:rPr>
              <a:t>อาการระบ</a:t>
            </a:r>
            <a:r>
              <a:rPr lang="th-TH" sz="4000" b="1" dirty="0">
                <a:latin typeface="AngsanaUPC" panose="02020603050405020304" pitchFamily="18" charset="-34"/>
                <a:cs typeface="AngsanaUPC" panose="02020603050405020304" pitchFamily="18" charset="-34"/>
              </a:rPr>
              <a:t>บ</a:t>
            </a:r>
            <a:r>
              <a:rPr lang="th-TH" sz="4000" b="1" dirty="0" smtClean="0">
                <a:latin typeface="AngsanaUPC" panose="02020603050405020304" pitchFamily="18" charset="-34"/>
                <a:cs typeface="AngsanaUPC" panose="02020603050405020304" pitchFamily="18" charset="-34"/>
              </a:rPr>
              <a:t>ทางเดินอาหารอื่นๆ</a:t>
            </a:r>
          </a:p>
          <a:p>
            <a:pPr>
              <a:lnSpc>
                <a:spcPct val="130000"/>
              </a:lnSpc>
            </a:pPr>
            <a:r>
              <a:rPr lang="th-TH" sz="4000" b="1" dirty="0" smtClean="0">
                <a:latin typeface="AngsanaUPC" panose="02020603050405020304" pitchFamily="18" charset="-34"/>
                <a:cs typeface="AngsanaUPC" panose="02020603050405020304" pitchFamily="18" charset="-34"/>
              </a:rPr>
              <a:t>  การทำงานหรือทำกิจวัตรประจำวัน</a:t>
            </a:r>
          </a:p>
          <a:p>
            <a:pPr>
              <a:lnSpc>
                <a:spcPct val="130000"/>
              </a:lnSpc>
            </a:pPr>
            <a:r>
              <a:rPr lang="th-TH" sz="4000" b="1" dirty="0" smtClean="0">
                <a:latin typeface="AngsanaUPC" panose="02020603050405020304" pitchFamily="18" charset="-34"/>
                <a:cs typeface="AngsanaUPC" panose="02020603050405020304" pitchFamily="18" charset="-34"/>
              </a:rPr>
              <a:t>  โรคประจำตัว </a:t>
            </a:r>
            <a:endParaRPr lang="th-TH" sz="4000" b="1" dirty="0">
              <a:latin typeface="AngsanaUPC" panose="02020603050405020304" pitchFamily="18" charset="-34"/>
              <a:cs typeface="AngsanaUPC" panose="02020603050405020304" pitchFamily="18" charset="-34"/>
            </a:endParaRPr>
          </a:p>
          <a:p>
            <a:pPr>
              <a:lnSpc>
                <a:spcPct val="130000"/>
              </a:lnSpc>
            </a:pPr>
            <a:endParaRPr lang="en-US" sz="3600" b="1" dirty="0">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410790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13823"/>
            <a:ext cx="7886700" cy="905377"/>
          </a:xfrm>
        </p:spPr>
        <p:txBody>
          <a:bodyPr>
            <a:normAutofit fontScale="90000"/>
          </a:bodyPr>
          <a:lstStyle/>
          <a:p>
            <a:pPr algn="ctr"/>
            <a:r>
              <a:rPr lang="th-TH" sz="5400" b="1" dirty="0" smtClean="0">
                <a:latin typeface="AngsanaUPC" panose="02020603050405020304" pitchFamily="18" charset="-34"/>
                <a:cs typeface="AngsanaUPC" panose="02020603050405020304" pitchFamily="18" charset="-34"/>
              </a:rPr>
              <a:t>ประวัติเพิ่มเติมเพื่อการคัดกรองทางโภชนาการ</a:t>
            </a:r>
            <a:endParaRPr lang="en-US" sz="5400" b="1" dirty="0">
              <a:latin typeface="AngsanaUPC" panose="02020603050405020304" pitchFamily="18" charset="-34"/>
              <a:cs typeface="AngsanaUPC" panose="02020603050405020304" pitchFamily="18" charset="-34"/>
            </a:endParaRPr>
          </a:p>
        </p:txBody>
      </p:sp>
      <p:sp>
        <p:nvSpPr>
          <p:cNvPr id="5" name="Content Placeholder 2"/>
          <p:cNvSpPr>
            <a:spLocks noGrp="1"/>
          </p:cNvSpPr>
          <p:nvPr>
            <p:ph idx="1"/>
          </p:nvPr>
        </p:nvSpPr>
        <p:spPr>
          <a:xfrm>
            <a:off x="0" y="990600"/>
            <a:ext cx="5638800" cy="4419600"/>
          </a:xfrm>
        </p:spPr>
        <p:txBody>
          <a:bodyPr>
            <a:noAutofit/>
          </a:bodyPr>
          <a:lstStyle/>
          <a:p>
            <a:pPr>
              <a:lnSpc>
                <a:spcPct val="140000"/>
              </a:lnSpc>
            </a:pPr>
            <a:r>
              <a:rPr lang="th-TH" sz="4000" b="1" dirty="0" smtClean="0">
                <a:latin typeface="AngsanaUPC" panose="02020603050405020304" pitchFamily="18" charset="-34"/>
                <a:cs typeface="AngsanaUPC" panose="02020603050405020304" pitchFamily="18" charset="-34"/>
              </a:rPr>
              <a:t>  การเปลี่ยนแปลงของน้ำหนัก</a:t>
            </a:r>
            <a:r>
              <a:rPr lang="en-US" sz="4000" b="1" dirty="0" smtClean="0">
                <a:latin typeface="AngsanaUPC" panose="02020603050405020304" pitchFamily="18" charset="-34"/>
                <a:cs typeface="AngsanaUPC" panose="02020603050405020304" pitchFamily="18" charset="-34"/>
              </a:rPr>
              <a:t/>
            </a:r>
            <a:br>
              <a:rPr lang="en-US" sz="4000" b="1" dirty="0" smtClean="0">
                <a:latin typeface="AngsanaUPC" panose="02020603050405020304" pitchFamily="18" charset="-34"/>
                <a:cs typeface="AngsanaUPC" panose="02020603050405020304" pitchFamily="18" charset="-34"/>
              </a:rPr>
            </a:br>
            <a:endParaRPr lang="th-TH" sz="4000" b="1" dirty="0" smtClean="0">
              <a:latin typeface="AngsanaUPC" panose="02020603050405020304" pitchFamily="18" charset="-34"/>
              <a:cs typeface="AngsanaUPC" panose="02020603050405020304" pitchFamily="18" charset="-34"/>
            </a:endParaRPr>
          </a:p>
          <a:p>
            <a:pPr>
              <a:lnSpc>
                <a:spcPct val="140000"/>
              </a:lnSpc>
            </a:pPr>
            <a:r>
              <a:rPr lang="th-TH" sz="4000" b="1" dirty="0">
                <a:latin typeface="AngsanaUPC" panose="02020603050405020304" pitchFamily="18" charset="-34"/>
                <a:cs typeface="AngsanaUPC" panose="02020603050405020304" pitchFamily="18" charset="-34"/>
              </a:rPr>
              <a:t> </a:t>
            </a:r>
            <a:r>
              <a:rPr lang="en-US" sz="4000" b="1" dirty="0">
                <a:latin typeface="AngsanaUPC" panose="02020603050405020304" pitchFamily="18" charset="-34"/>
                <a:cs typeface="AngsanaUPC" panose="02020603050405020304" pitchFamily="18" charset="-34"/>
              </a:rPr>
              <a:t> </a:t>
            </a:r>
            <a:r>
              <a:rPr lang="th-TH" sz="4000" b="1" dirty="0" smtClean="0">
                <a:latin typeface="AngsanaUPC" panose="02020603050405020304" pitchFamily="18" charset="-34"/>
                <a:cs typeface="AngsanaUPC" panose="02020603050405020304" pitchFamily="18" charset="-34"/>
              </a:rPr>
              <a:t>อาหารที่รับประทาน</a:t>
            </a:r>
          </a:p>
          <a:p>
            <a:pPr>
              <a:lnSpc>
                <a:spcPct val="140000"/>
              </a:lnSpc>
            </a:pPr>
            <a:r>
              <a:rPr lang="th-TH" sz="4000" b="1" dirty="0">
                <a:latin typeface="AngsanaUPC" panose="02020603050405020304" pitchFamily="18" charset="-34"/>
                <a:cs typeface="AngsanaUPC" panose="02020603050405020304" pitchFamily="18" charset="-34"/>
              </a:rPr>
              <a:t> </a:t>
            </a:r>
            <a:r>
              <a:rPr lang="th-TH" sz="4000" b="1" dirty="0" smtClean="0">
                <a:latin typeface="AngsanaUPC" panose="02020603050405020304" pitchFamily="18" charset="-34"/>
                <a:cs typeface="AngsanaUPC" panose="02020603050405020304" pitchFamily="18" charset="-34"/>
              </a:rPr>
              <a:t>อาการระบ</a:t>
            </a:r>
            <a:r>
              <a:rPr lang="th-TH" sz="4000" b="1" dirty="0">
                <a:latin typeface="AngsanaUPC" panose="02020603050405020304" pitchFamily="18" charset="-34"/>
                <a:cs typeface="AngsanaUPC" panose="02020603050405020304" pitchFamily="18" charset="-34"/>
              </a:rPr>
              <a:t>บ</a:t>
            </a:r>
            <a:r>
              <a:rPr lang="th-TH" sz="4000" b="1" dirty="0" smtClean="0">
                <a:latin typeface="AngsanaUPC" panose="02020603050405020304" pitchFamily="18" charset="-34"/>
                <a:cs typeface="AngsanaUPC" panose="02020603050405020304" pitchFamily="18" charset="-34"/>
              </a:rPr>
              <a:t>ทางเดินอาหารอื่นๆ</a:t>
            </a:r>
          </a:p>
          <a:p>
            <a:pPr>
              <a:lnSpc>
                <a:spcPct val="140000"/>
              </a:lnSpc>
            </a:pPr>
            <a:r>
              <a:rPr lang="th-TH" sz="4000" b="1" dirty="0" smtClean="0">
                <a:latin typeface="AngsanaUPC" panose="02020603050405020304" pitchFamily="18" charset="-34"/>
                <a:cs typeface="AngsanaUPC" panose="02020603050405020304" pitchFamily="18" charset="-34"/>
              </a:rPr>
              <a:t>  การทำงาน</a:t>
            </a:r>
            <a:r>
              <a:rPr lang="en-US" sz="4000" b="1" dirty="0" smtClean="0">
                <a:latin typeface="AngsanaUPC" panose="02020603050405020304" pitchFamily="18" charset="-34"/>
                <a:cs typeface="AngsanaUPC" panose="02020603050405020304" pitchFamily="18" charset="-34"/>
              </a:rPr>
              <a:t>/</a:t>
            </a:r>
            <a:r>
              <a:rPr lang="th-TH" sz="4000" b="1" dirty="0" smtClean="0">
                <a:latin typeface="AngsanaUPC" panose="02020603050405020304" pitchFamily="18" charset="-34"/>
                <a:cs typeface="AngsanaUPC" panose="02020603050405020304" pitchFamily="18" charset="-34"/>
              </a:rPr>
              <a:t>ทำกิจวัตรประจำวัน</a:t>
            </a:r>
          </a:p>
          <a:p>
            <a:pPr>
              <a:lnSpc>
                <a:spcPct val="140000"/>
              </a:lnSpc>
            </a:pPr>
            <a:r>
              <a:rPr lang="th-TH" sz="4000" b="1" dirty="0" smtClean="0">
                <a:latin typeface="AngsanaUPC" panose="02020603050405020304" pitchFamily="18" charset="-34"/>
                <a:cs typeface="AngsanaUPC" panose="02020603050405020304" pitchFamily="18" charset="-34"/>
              </a:rPr>
              <a:t>  โรคประจำตัว </a:t>
            </a:r>
            <a:endParaRPr lang="th-TH" sz="4000" b="1" dirty="0">
              <a:latin typeface="AngsanaUPC" panose="02020603050405020304" pitchFamily="18" charset="-34"/>
              <a:cs typeface="AngsanaUPC" panose="02020603050405020304" pitchFamily="18" charset="-34"/>
            </a:endParaRPr>
          </a:p>
          <a:p>
            <a:pPr>
              <a:lnSpc>
                <a:spcPct val="140000"/>
              </a:lnSpc>
            </a:pPr>
            <a:endParaRPr lang="en-US" sz="3600" b="1" dirty="0">
              <a:latin typeface="AngsanaUPC" panose="02020603050405020304" pitchFamily="18" charset="-34"/>
              <a:cs typeface="AngsanaUPC" panose="02020603050405020304" pitchFamily="18" charset="-34"/>
            </a:endParaRPr>
          </a:p>
        </p:txBody>
      </p:sp>
      <p:sp>
        <p:nvSpPr>
          <p:cNvPr id="6" name="TextBox 5"/>
          <p:cNvSpPr txBox="1"/>
          <p:nvPr/>
        </p:nvSpPr>
        <p:spPr>
          <a:xfrm>
            <a:off x="838201" y="1752600"/>
            <a:ext cx="3657600" cy="878702"/>
          </a:xfrm>
          <a:prstGeom prst="rect">
            <a:avLst/>
          </a:prstGeom>
          <a:solidFill>
            <a:schemeClr val="accent6">
              <a:lumMod val="20000"/>
              <a:lumOff val="80000"/>
            </a:schemeClr>
          </a:solidFill>
        </p:spPr>
        <p:txBody>
          <a:bodyPr wrap="square" rtlCol="0">
            <a:spAutoFit/>
          </a:bodyPr>
          <a:lstStyle/>
          <a:p>
            <a:pPr algn="ctr">
              <a:lnSpc>
                <a:spcPct val="90000"/>
              </a:lnSpc>
            </a:pPr>
            <a:r>
              <a:rPr lang="th-TH" b="1" dirty="0" smtClean="0">
                <a:latin typeface="AngsanaUPC" panose="02020603050405020304" pitchFamily="18" charset="-34"/>
                <a:cs typeface="AngsanaUPC" panose="02020603050405020304" pitchFamily="18" charset="-34"/>
              </a:rPr>
              <a:t>น้ำหนักลดลงจาก 5</a:t>
            </a:r>
            <a:r>
              <a:rPr lang="en-US" b="1" dirty="0" smtClean="0">
                <a:latin typeface="AngsanaUPC" panose="02020603050405020304" pitchFamily="18" charset="-34"/>
                <a:cs typeface="AngsanaUPC" panose="02020603050405020304" pitchFamily="18" charset="-34"/>
              </a:rPr>
              <a:t>8</a:t>
            </a:r>
            <a:r>
              <a:rPr lang="th-TH" b="1" dirty="0" smtClean="0">
                <a:latin typeface="AngsanaUPC" panose="02020603050405020304" pitchFamily="18" charset="-34"/>
                <a:cs typeface="AngsanaUPC" panose="02020603050405020304" pitchFamily="18" charset="-34"/>
              </a:rPr>
              <a:t> </a:t>
            </a:r>
            <a:r>
              <a:rPr lang="en-US" b="1" dirty="0" smtClean="0">
                <a:latin typeface="AngsanaUPC" panose="02020603050405020304" pitchFamily="18" charset="-34"/>
                <a:cs typeface="AngsanaUPC" panose="02020603050405020304" pitchFamily="18" charset="-34"/>
                <a:sym typeface="Wingdings" panose="05000000000000000000" pitchFamily="2" charset="2"/>
              </a:rPr>
              <a:t> </a:t>
            </a:r>
            <a:r>
              <a:rPr lang="en-US" b="1" dirty="0" smtClean="0">
                <a:latin typeface="AngsanaUPC" panose="02020603050405020304" pitchFamily="18" charset="-34"/>
                <a:cs typeface="AngsanaUPC" panose="02020603050405020304" pitchFamily="18" charset="-34"/>
              </a:rPr>
              <a:t>38 </a:t>
            </a:r>
            <a:r>
              <a:rPr lang="th-TH" b="1" dirty="0" smtClean="0">
                <a:latin typeface="AngsanaUPC" panose="02020603050405020304" pitchFamily="18" charset="-34"/>
                <a:cs typeface="AngsanaUPC" panose="02020603050405020304" pitchFamily="18" charset="-34"/>
              </a:rPr>
              <a:t>กก.</a:t>
            </a:r>
            <a:endParaRPr lang="th-TH" b="1" dirty="0">
              <a:latin typeface="AngsanaUPC" panose="02020603050405020304" pitchFamily="18" charset="-34"/>
              <a:cs typeface="AngsanaUPC" panose="02020603050405020304" pitchFamily="18" charset="-34"/>
            </a:endParaRPr>
          </a:p>
          <a:p>
            <a:pPr algn="ctr">
              <a:lnSpc>
                <a:spcPct val="90000"/>
              </a:lnSpc>
            </a:pPr>
            <a:r>
              <a:rPr lang="th-TH" b="1" dirty="0" smtClean="0">
                <a:latin typeface="AngsanaUPC" panose="02020603050405020304" pitchFamily="18" charset="-34"/>
                <a:cs typeface="AngsanaUPC" panose="02020603050405020304" pitchFamily="18" charset="-34"/>
              </a:rPr>
              <a:t>ในช่วง </a:t>
            </a:r>
            <a:r>
              <a:rPr lang="en-US" b="1" dirty="0">
                <a:latin typeface="AngsanaUPC" panose="02020603050405020304" pitchFamily="18" charset="-34"/>
                <a:cs typeface="AngsanaUPC" panose="02020603050405020304" pitchFamily="18" charset="-34"/>
              </a:rPr>
              <a:t>6</a:t>
            </a:r>
            <a:r>
              <a:rPr lang="th-TH" b="1" dirty="0" smtClean="0">
                <a:latin typeface="AngsanaUPC" panose="02020603050405020304" pitchFamily="18" charset="-34"/>
                <a:cs typeface="AngsanaUPC" panose="02020603050405020304" pitchFamily="18" charset="-34"/>
              </a:rPr>
              <a:t> เดือนที่ผ่านมา </a:t>
            </a:r>
            <a:endParaRPr lang="en-US" b="1" dirty="0"/>
          </a:p>
        </p:txBody>
      </p:sp>
      <p:sp>
        <p:nvSpPr>
          <p:cNvPr id="7" name="TextBox 6"/>
          <p:cNvSpPr txBox="1"/>
          <p:nvPr/>
        </p:nvSpPr>
        <p:spPr>
          <a:xfrm>
            <a:off x="5419634" y="1752600"/>
            <a:ext cx="2886166" cy="878702"/>
          </a:xfrm>
          <a:prstGeom prst="rect">
            <a:avLst/>
          </a:prstGeom>
          <a:solidFill>
            <a:schemeClr val="accent6">
              <a:lumMod val="20000"/>
              <a:lumOff val="80000"/>
            </a:schemeClr>
          </a:solidFill>
        </p:spPr>
        <p:txBody>
          <a:bodyPr wrap="square" rtlCol="0">
            <a:spAutoFit/>
          </a:bodyPr>
          <a:lstStyle/>
          <a:p>
            <a:pPr algn="ctr">
              <a:lnSpc>
                <a:spcPct val="90000"/>
              </a:lnSpc>
            </a:pPr>
            <a:r>
              <a:rPr lang="th-TH" b="1" dirty="0" smtClean="0">
                <a:latin typeface="AngsanaUPC" panose="02020603050405020304" pitchFamily="18" charset="-34"/>
                <a:cs typeface="AngsanaUPC" panose="02020603050405020304" pitchFamily="18" charset="-34"/>
              </a:rPr>
              <a:t>ลดลง </a:t>
            </a:r>
            <a:r>
              <a:rPr lang="en-US" b="1" dirty="0" smtClean="0">
                <a:latin typeface="AngsanaUPC" panose="02020603050405020304" pitchFamily="18" charset="-34"/>
                <a:cs typeface="AngsanaUPC" panose="02020603050405020304" pitchFamily="18" charset="-34"/>
              </a:rPr>
              <a:t>20 </a:t>
            </a:r>
            <a:r>
              <a:rPr lang="th-TH" b="1" dirty="0" smtClean="0">
                <a:latin typeface="AngsanaUPC" panose="02020603050405020304" pitchFamily="18" charset="-34"/>
                <a:cs typeface="AngsanaUPC" panose="02020603050405020304" pitchFamily="18" charset="-34"/>
              </a:rPr>
              <a:t>กก. ใน </a:t>
            </a:r>
            <a:r>
              <a:rPr lang="en-US" b="1" dirty="0" smtClean="0">
                <a:latin typeface="AngsanaUPC" panose="02020603050405020304" pitchFamily="18" charset="-34"/>
                <a:cs typeface="AngsanaUPC" panose="02020603050405020304" pitchFamily="18" charset="-34"/>
              </a:rPr>
              <a:t>3 </a:t>
            </a:r>
            <a:r>
              <a:rPr lang="th-TH" b="1" dirty="0" smtClean="0">
                <a:latin typeface="AngsanaUPC" panose="02020603050405020304" pitchFamily="18" charset="-34"/>
                <a:cs typeface="AngsanaUPC" panose="02020603050405020304" pitchFamily="18" charset="-34"/>
              </a:rPr>
              <a:t>เดือน </a:t>
            </a:r>
            <a:r>
              <a:rPr lang="en-US" b="1" dirty="0" smtClean="0">
                <a:latin typeface="AngsanaUPC" panose="02020603050405020304" pitchFamily="18" charset="-34"/>
                <a:cs typeface="AngsanaUPC" panose="02020603050405020304" pitchFamily="18" charset="-34"/>
              </a:rPr>
              <a:t/>
            </a:r>
            <a:br>
              <a:rPr lang="en-US" b="1" dirty="0" smtClean="0">
                <a:latin typeface="AngsanaUPC" panose="02020603050405020304" pitchFamily="18" charset="-34"/>
                <a:cs typeface="AngsanaUPC" panose="02020603050405020304" pitchFamily="18" charset="-34"/>
              </a:rPr>
            </a:br>
            <a:r>
              <a:rPr lang="th-TH" b="1" dirty="0" smtClean="0">
                <a:latin typeface="AngsanaUPC" panose="02020603050405020304" pitchFamily="18" charset="-34"/>
                <a:cs typeface="AngsanaUPC" panose="02020603050405020304" pitchFamily="18" charset="-34"/>
              </a:rPr>
              <a:t>คิดเป็น </a:t>
            </a:r>
            <a:r>
              <a:rPr lang="en-US" b="1" dirty="0" smtClean="0">
                <a:latin typeface="AngsanaUPC" panose="02020603050405020304" pitchFamily="18" charset="-34"/>
                <a:cs typeface="AngsanaUPC" panose="02020603050405020304" pitchFamily="18" charset="-34"/>
              </a:rPr>
              <a:t>34.4%</a:t>
            </a:r>
            <a:r>
              <a:rPr lang="th-TH" b="1" dirty="0" smtClean="0">
                <a:latin typeface="AngsanaUPC" panose="02020603050405020304" pitchFamily="18" charset="-34"/>
                <a:cs typeface="AngsanaUPC" panose="02020603050405020304" pitchFamily="18" charset="-34"/>
              </a:rPr>
              <a:t> </a:t>
            </a:r>
            <a:endParaRPr lang="en-US" b="1" dirty="0"/>
          </a:p>
        </p:txBody>
      </p:sp>
      <p:sp>
        <p:nvSpPr>
          <p:cNvPr id="8" name="Right Arrow 7"/>
          <p:cNvSpPr/>
          <p:nvPr/>
        </p:nvSpPr>
        <p:spPr>
          <a:xfrm>
            <a:off x="4724400" y="2023349"/>
            <a:ext cx="533400" cy="500178"/>
          </a:xfrm>
          <a:prstGeom prst="rightArrow">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865418" y="2889618"/>
            <a:ext cx="5126182" cy="878702"/>
          </a:xfrm>
          <a:prstGeom prst="rect">
            <a:avLst/>
          </a:prstGeom>
          <a:solidFill>
            <a:schemeClr val="accent4">
              <a:lumMod val="20000"/>
              <a:lumOff val="80000"/>
            </a:schemeClr>
          </a:solidFill>
        </p:spPr>
        <p:txBody>
          <a:bodyPr wrap="square" rtlCol="0">
            <a:spAutoFit/>
          </a:bodyPr>
          <a:lstStyle/>
          <a:p>
            <a:pPr>
              <a:lnSpc>
                <a:spcPct val="90000"/>
              </a:lnSpc>
            </a:pPr>
            <a:r>
              <a:rPr lang="th-TH" b="1" dirty="0" smtClean="0">
                <a:latin typeface="AngsanaUPC" panose="02020603050405020304" pitchFamily="18" charset="-34"/>
                <a:cs typeface="AngsanaUPC" panose="02020603050405020304" pitchFamily="18" charset="-34"/>
              </a:rPr>
              <a:t>ใน </a:t>
            </a:r>
            <a:r>
              <a:rPr lang="en-US" b="1" dirty="0" smtClean="0">
                <a:latin typeface="AngsanaUPC" panose="02020603050405020304" pitchFamily="18" charset="-34"/>
                <a:cs typeface="AngsanaUPC" panose="02020603050405020304" pitchFamily="18" charset="-34"/>
              </a:rPr>
              <a:t>1 </a:t>
            </a:r>
            <a:r>
              <a:rPr lang="th-TH" b="1" dirty="0" smtClean="0">
                <a:latin typeface="AngsanaUPC" panose="02020603050405020304" pitchFamily="18" charset="-34"/>
                <a:cs typeface="AngsanaUPC" panose="02020603050405020304" pitchFamily="18" charset="-34"/>
              </a:rPr>
              <a:t>เดือนที่ผ่านมารับประทานได้แต่ข้าวต้มเปล่า </a:t>
            </a:r>
            <a:br>
              <a:rPr lang="th-TH" b="1" dirty="0" smtClean="0">
                <a:latin typeface="AngsanaUPC" panose="02020603050405020304" pitchFamily="18" charset="-34"/>
                <a:cs typeface="AngsanaUPC" panose="02020603050405020304" pitchFamily="18" charset="-34"/>
              </a:rPr>
            </a:br>
            <a:r>
              <a:rPr lang="th-TH" b="1" dirty="0" smtClean="0">
                <a:latin typeface="AngsanaUPC" panose="02020603050405020304" pitchFamily="18" charset="-34"/>
                <a:cs typeface="AngsanaUPC" panose="02020603050405020304" pitchFamily="18" charset="-34"/>
              </a:rPr>
              <a:t>มื้อละ </a:t>
            </a:r>
            <a:r>
              <a:rPr lang="en-US" b="1" dirty="0" smtClean="0">
                <a:latin typeface="AngsanaUPC" panose="02020603050405020304" pitchFamily="18" charset="-34"/>
                <a:cs typeface="AngsanaUPC" panose="02020603050405020304" pitchFamily="18" charset="-34"/>
              </a:rPr>
              <a:t>2 </a:t>
            </a:r>
            <a:r>
              <a:rPr lang="th-TH" b="1" dirty="0" smtClean="0">
                <a:latin typeface="AngsanaUPC" panose="02020603050405020304" pitchFamily="18" charset="-34"/>
                <a:cs typeface="AngsanaUPC" panose="02020603050405020304" pitchFamily="18" charset="-34"/>
              </a:rPr>
              <a:t>คำ กับน้ำซุปกระดูกหมู </a:t>
            </a:r>
            <a:endParaRPr lang="en-US" b="1" dirty="0">
              <a:latin typeface="AngsanaUPC" panose="02020603050405020304" pitchFamily="18" charset="-34"/>
              <a:cs typeface="AngsanaUPC" panose="02020603050405020304" pitchFamily="18" charset="-34"/>
            </a:endParaRPr>
          </a:p>
        </p:txBody>
      </p:sp>
      <p:sp>
        <p:nvSpPr>
          <p:cNvPr id="10" name="TextBox 9"/>
          <p:cNvSpPr txBox="1"/>
          <p:nvPr/>
        </p:nvSpPr>
        <p:spPr>
          <a:xfrm>
            <a:off x="4648200" y="3915099"/>
            <a:ext cx="4495800" cy="1266501"/>
          </a:xfrm>
          <a:prstGeom prst="rect">
            <a:avLst/>
          </a:prstGeom>
          <a:solidFill>
            <a:schemeClr val="accent5">
              <a:lumMod val="20000"/>
              <a:lumOff val="80000"/>
            </a:schemeClr>
          </a:solidFill>
        </p:spPr>
        <p:txBody>
          <a:bodyPr wrap="square" rtlCol="0">
            <a:spAutoFit/>
          </a:bodyPr>
          <a:lstStyle/>
          <a:p>
            <a:pPr algn="ctr">
              <a:lnSpc>
                <a:spcPct val="90000"/>
              </a:lnSpc>
            </a:pPr>
            <a:r>
              <a:rPr lang="th-TH" b="1" dirty="0" smtClean="0">
                <a:latin typeface="AngsanaUPC" panose="02020603050405020304" pitchFamily="18" charset="-34"/>
                <a:cs typeface="AngsanaUPC" panose="02020603050405020304" pitchFamily="18" charset="-34"/>
              </a:rPr>
              <a:t>อาเจียนหลังอาหารประมาณ </a:t>
            </a:r>
            <a:r>
              <a:rPr lang="en-US" b="1" dirty="0" smtClean="0">
                <a:latin typeface="AngsanaUPC" panose="02020603050405020304" pitchFamily="18" charset="-34"/>
                <a:cs typeface="AngsanaUPC" panose="02020603050405020304" pitchFamily="18" charset="-34"/>
              </a:rPr>
              <a:t>2 </a:t>
            </a:r>
            <a:r>
              <a:rPr lang="th-TH" b="1" dirty="0" smtClean="0">
                <a:latin typeface="AngsanaUPC" panose="02020603050405020304" pitchFamily="18" charset="-34"/>
                <a:cs typeface="AngsanaUPC" panose="02020603050405020304" pitchFamily="18" charset="-34"/>
              </a:rPr>
              <a:t>ชั่วโมง</a:t>
            </a:r>
            <a:r>
              <a:rPr lang="en-US" b="1" dirty="0" smtClean="0">
                <a:latin typeface="AngsanaUPC" panose="02020603050405020304" pitchFamily="18" charset="-34"/>
                <a:cs typeface="AngsanaUPC" panose="02020603050405020304" pitchFamily="18" charset="-34"/>
              </a:rPr>
              <a:t/>
            </a:r>
            <a:br>
              <a:rPr lang="en-US" b="1" dirty="0" smtClean="0">
                <a:latin typeface="AngsanaUPC" panose="02020603050405020304" pitchFamily="18" charset="-34"/>
                <a:cs typeface="AngsanaUPC" panose="02020603050405020304" pitchFamily="18" charset="-34"/>
              </a:rPr>
            </a:br>
            <a:r>
              <a:rPr lang="th-TH" b="1" dirty="0" smtClean="0">
                <a:latin typeface="AngsanaUPC" panose="02020603050405020304" pitchFamily="18" charset="-34"/>
                <a:cs typeface="AngsanaUPC" panose="02020603050405020304" pitchFamily="18" charset="-34"/>
              </a:rPr>
              <a:t>ทุกมื้อ มา </a:t>
            </a:r>
            <a:r>
              <a:rPr lang="en-US" b="1" dirty="0" smtClean="0">
                <a:latin typeface="AngsanaUPC" panose="02020603050405020304" pitchFamily="18" charset="-34"/>
                <a:cs typeface="AngsanaUPC" panose="02020603050405020304" pitchFamily="18" charset="-34"/>
              </a:rPr>
              <a:t>2 </a:t>
            </a:r>
            <a:r>
              <a:rPr lang="th-TH" b="1" dirty="0" smtClean="0">
                <a:latin typeface="AngsanaUPC" panose="02020603050405020304" pitchFamily="18" charset="-34"/>
                <a:cs typeface="AngsanaUPC" panose="02020603050405020304" pitchFamily="18" charset="-34"/>
              </a:rPr>
              <a:t>สัปดาห์ เป็นอาหารที่รับประทาน </a:t>
            </a:r>
            <a:br>
              <a:rPr lang="th-TH" b="1" dirty="0" smtClean="0">
                <a:latin typeface="AngsanaUPC" panose="02020603050405020304" pitchFamily="18" charset="-34"/>
                <a:cs typeface="AngsanaUPC" panose="02020603050405020304" pitchFamily="18" charset="-34"/>
              </a:rPr>
            </a:br>
            <a:r>
              <a:rPr lang="th-TH" b="1" dirty="0" smtClean="0">
                <a:latin typeface="AngsanaUPC" panose="02020603050405020304" pitchFamily="18" charset="-34"/>
                <a:cs typeface="AngsanaUPC" panose="02020603050405020304" pitchFamily="18" charset="-34"/>
              </a:rPr>
              <a:t>ครั้งละประมาณ </a:t>
            </a:r>
            <a:r>
              <a:rPr lang="en-US" b="1" dirty="0" smtClean="0">
                <a:latin typeface="AngsanaUPC" panose="02020603050405020304" pitchFamily="18" charset="-34"/>
                <a:cs typeface="AngsanaUPC" panose="02020603050405020304" pitchFamily="18" charset="-34"/>
              </a:rPr>
              <a:t>1 </a:t>
            </a:r>
            <a:r>
              <a:rPr lang="th-TH" b="1" dirty="0" smtClean="0">
                <a:latin typeface="AngsanaUPC" panose="02020603050405020304" pitchFamily="18" charset="-34"/>
                <a:cs typeface="AngsanaUPC" panose="02020603050405020304" pitchFamily="18" charset="-34"/>
              </a:rPr>
              <a:t>แก้วน้ำ</a:t>
            </a:r>
          </a:p>
        </p:txBody>
      </p:sp>
      <p:sp>
        <p:nvSpPr>
          <p:cNvPr id="11" name="TextBox 10"/>
          <p:cNvSpPr txBox="1"/>
          <p:nvPr/>
        </p:nvSpPr>
        <p:spPr>
          <a:xfrm>
            <a:off x="539502" y="5433983"/>
            <a:ext cx="3170052" cy="475655"/>
          </a:xfrm>
          <a:prstGeom prst="rect">
            <a:avLst/>
          </a:prstGeom>
          <a:solidFill>
            <a:srgbClr val="E8D1FF"/>
          </a:solidFill>
        </p:spPr>
        <p:txBody>
          <a:bodyPr wrap="square" rtlCol="0">
            <a:spAutoFit/>
          </a:bodyPr>
          <a:lstStyle/>
          <a:p>
            <a:r>
              <a:rPr lang="th-TH" b="1" dirty="0" smtClean="0"/>
              <a:t>เดินไม่ไหว ต้องมีคนพยุงตลอด</a:t>
            </a:r>
            <a:endParaRPr lang="en-US" b="1" dirty="0"/>
          </a:p>
        </p:txBody>
      </p:sp>
      <p:sp>
        <p:nvSpPr>
          <p:cNvPr id="12" name="TextBox 11"/>
          <p:cNvSpPr txBox="1"/>
          <p:nvPr/>
        </p:nvSpPr>
        <p:spPr>
          <a:xfrm>
            <a:off x="2514600" y="5958840"/>
            <a:ext cx="3122737" cy="523220"/>
          </a:xfrm>
          <a:prstGeom prst="rect">
            <a:avLst/>
          </a:prstGeom>
          <a:solidFill>
            <a:schemeClr val="bg1">
              <a:lumMod val="85000"/>
            </a:schemeClr>
          </a:solidFill>
        </p:spPr>
        <p:txBody>
          <a:bodyPr wrap="square" rtlCol="0">
            <a:spAutoFit/>
          </a:bodyPr>
          <a:lstStyle/>
          <a:p>
            <a:pPr algn="ctr"/>
            <a:r>
              <a:rPr lang="en-US" b="1" dirty="0" smtClean="0">
                <a:latin typeface="AngsanaUPC" panose="02020603050405020304" pitchFamily="18" charset="-34"/>
                <a:cs typeface="AngsanaUPC" panose="02020603050405020304" pitchFamily="18" charset="-34"/>
              </a:rPr>
              <a:t>BPH </a:t>
            </a:r>
            <a:r>
              <a:rPr lang="th-TH" b="1" dirty="0" smtClean="0">
                <a:latin typeface="AngsanaUPC" panose="02020603050405020304" pitchFamily="18" charset="-34"/>
                <a:cs typeface="AngsanaUPC" panose="02020603050405020304" pitchFamily="18" charset="-34"/>
              </a:rPr>
              <a:t>ไม่มีโรคประจำตัวอื่น</a:t>
            </a:r>
            <a:endParaRPr lang="en-US" b="1" dirty="0">
              <a:latin typeface="AngsanaUPC" panose="02020603050405020304" pitchFamily="18" charset="-34"/>
              <a:cs typeface="AngsanaUPC" panose="02020603050405020304" pitchFamily="18" charset="-34"/>
            </a:endParaRPr>
          </a:p>
        </p:txBody>
      </p:sp>
      <p:sp>
        <p:nvSpPr>
          <p:cNvPr id="13" name="TextBox 12"/>
          <p:cNvSpPr txBox="1"/>
          <p:nvPr/>
        </p:nvSpPr>
        <p:spPr>
          <a:xfrm>
            <a:off x="4495801" y="1066800"/>
            <a:ext cx="4436917" cy="523220"/>
          </a:xfrm>
          <a:prstGeom prst="rect">
            <a:avLst/>
          </a:prstGeom>
          <a:noFill/>
        </p:spPr>
        <p:txBody>
          <a:bodyPr wrap="square" rtlCol="0">
            <a:spAutoFit/>
          </a:bodyPr>
          <a:lstStyle/>
          <a:p>
            <a:pPr algn="ctr"/>
            <a:r>
              <a:rPr lang="th-TH" b="1" dirty="0" smtClean="0">
                <a:latin typeface="AngsanaUPC" panose="02020603050405020304" pitchFamily="18" charset="-34"/>
                <a:cs typeface="AngsanaUPC" panose="02020603050405020304" pitchFamily="18" charset="-34"/>
              </a:rPr>
              <a:t>ส่วนสูง </a:t>
            </a:r>
            <a:r>
              <a:rPr lang="en-US" b="1" dirty="0" smtClean="0">
                <a:latin typeface="AngsanaUPC" panose="02020603050405020304" pitchFamily="18" charset="-34"/>
                <a:cs typeface="AngsanaUPC" panose="02020603050405020304" pitchFamily="18" charset="-34"/>
              </a:rPr>
              <a:t>170 </a:t>
            </a:r>
            <a:r>
              <a:rPr lang="th-TH" b="1" dirty="0" smtClean="0">
                <a:latin typeface="AngsanaUPC" panose="02020603050405020304" pitchFamily="18" charset="-34"/>
                <a:cs typeface="AngsanaUPC" panose="02020603050405020304" pitchFamily="18" charset="-34"/>
              </a:rPr>
              <a:t>ซม. </a:t>
            </a:r>
            <a:r>
              <a:rPr lang="en-US" sz="1800" b="1" dirty="0" smtClean="0">
                <a:latin typeface="AngsanaUPC" panose="02020603050405020304" pitchFamily="18" charset="-34"/>
                <a:cs typeface="AngsanaUPC" panose="02020603050405020304" pitchFamily="18" charset="-34"/>
                <a:sym typeface="Wingdings" panose="05000000000000000000" pitchFamily="2" charset="2"/>
              </a:rPr>
              <a:t></a:t>
            </a:r>
            <a:r>
              <a:rPr lang="en-US" b="1" dirty="0" smtClean="0">
                <a:latin typeface="AngsanaUPC" panose="02020603050405020304" pitchFamily="18" charset="-34"/>
                <a:cs typeface="AngsanaUPC" panose="02020603050405020304" pitchFamily="18" charset="-34"/>
                <a:sym typeface="Wingdings" panose="05000000000000000000" pitchFamily="2" charset="2"/>
              </a:rPr>
              <a:t> </a:t>
            </a:r>
            <a:r>
              <a:rPr lang="en-US" b="1" dirty="0" smtClean="0">
                <a:latin typeface="AngsanaUPC" panose="02020603050405020304" pitchFamily="18" charset="-34"/>
                <a:cs typeface="AngsanaUPC" panose="02020603050405020304" pitchFamily="18" charset="-34"/>
                <a:sym typeface="Symbol"/>
              </a:rPr>
              <a:t> </a:t>
            </a:r>
            <a:r>
              <a:rPr lang="en-US" b="1" dirty="0" smtClean="0">
                <a:latin typeface="AngsanaUPC" panose="02020603050405020304" pitchFamily="18" charset="-34"/>
                <a:cs typeface="AngsanaUPC" panose="02020603050405020304" pitchFamily="18" charset="-34"/>
                <a:sym typeface="Wingdings" panose="05000000000000000000" pitchFamily="2" charset="2"/>
              </a:rPr>
              <a:t>BMI 13.14 </a:t>
            </a:r>
            <a:r>
              <a:rPr lang="th-TH" b="1" dirty="0" smtClean="0">
                <a:latin typeface="AngsanaUPC" panose="02020603050405020304" pitchFamily="18" charset="-34"/>
                <a:cs typeface="AngsanaUPC" panose="02020603050405020304" pitchFamily="18" charset="-34"/>
                <a:sym typeface="Wingdings" panose="05000000000000000000" pitchFamily="2" charset="2"/>
              </a:rPr>
              <a:t>กก.</a:t>
            </a:r>
            <a:r>
              <a:rPr lang="en-US" b="1" dirty="0" smtClean="0">
                <a:latin typeface="AngsanaUPC" panose="02020603050405020304" pitchFamily="18" charset="-34"/>
                <a:cs typeface="AngsanaUPC" panose="02020603050405020304" pitchFamily="18" charset="-34"/>
                <a:sym typeface="Wingdings" panose="05000000000000000000" pitchFamily="2" charset="2"/>
              </a:rPr>
              <a:t>/</a:t>
            </a:r>
            <a:r>
              <a:rPr lang="th-TH" b="1" dirty="0" smtClean="0">
                <a:latin typeface="AngsanaUPC" panose="02020603050405020304" pitchFamily="18" charset="-34"/>
                <a:cs typeface="AngsanaUPC" panose="02020603050405020304" pitchFamily="18" charset="-34"/>
                <a:sym typeface="Wingdings" panose="05000000000000000000" pitchFamily="2" charset="2"/>
              </a:rPr>
              <a:t>ตร.ม.</a:t>
            </a:r>
            <a:endParaRPr lang="en-US" b="1" dirty="0">
              <a:latin typeface="AngsanaUPC" panose="02020603050405020304" pitchFamily="18" charset="-34"/>
              <a:cs typeface="AngsanaUPC" panose="02020603050405020304" pitchFamily="18" charset="-34"/>
            </a:endParaRPr>
          </a:p>
        </p:txBody>
      </p:sp>
      <p:sp>
        <p:nvSpPr>
          <p:cNvPr id="14" name="TextBox 13"/>
          <p:cNvSpPr txBox="1"/>
          <p:nvPr/>
        </p:nvSpPr>
        <p:spPr>
          <a:xfrm>
            <a:off x="152400" y="3546455"/>
            <a:ext cx="4495800" cy="523220"/>
          </a:xfrm>
          <a:prstGeom prst="rect">
            <a:avLst/>
          </a:prstGeom>
          <a:noFill/>
        </p:spPr>
        <p:txBody>
          <a:bodyPr wrap="square" rtlCol="0">
            <a:spAutoFit/>
          </a:bodyPr>
          <a:lstStyle/>
          <a:p>
            <a:r>
              <a:rPr lang="en-US" b="1" dirty="0" smtClean="0">
                <a:solidFill>
                  <a:srgbClr val="C00000"/>
                </a:solidFill>
                <a:latin typeface="+mn-lt"/>
              </a:rPr>
              <a:t>** Dietitian/ nutritionist**</a:t>
            </a:r>
            <a:endParaRPr lang="en-US" b="1" dirty="0">
              <a:solidFill>
                <a:srgbClr val="C00000"/>
              </a:solidFill>
              <a:latin typeface="+mn-lt"/>
            </a:endParaRPr>
          </a:p>
        </p:txBody>
      </p:sp>
    </p:spTree>
    <p:extLst>
      <p:ext uri="{BB962C8B-B14F-4D97-AF65-F5344CB8AC3E}">
        <p14:creationId xmlns:p14="http://schemas.microsoft.com/office/powerpoint/2010/main" val="857126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252728"/>
          </a:xfrm>
        </p:spPr>
        <p:txBody>
          <a:bodyPr>
            <a:normAutofit/>
          </a:bodyPr>
          <a:lstStyle/>
          <a:p>
            <a:pPr algn="ctr" eaLnBrk="1" fontAlgn="auto" hangingPunct="1">
              <a:spcAft>
                <a:spcPts val="0"/>
              </a:spcAft>
              <a:defRPr/>
            </a:pPr>
            <a:r>
              <a:rPr lang="th-TH" sz="5400" b="1" dirty="0" smtClean="0"/>
              <a:t>ประวัติอดีต และประวัติส่วนตัว</a:t>
            </a:r>
            <a:endParaRPr lang="th-TH" sz="5400" b="1" dirty="0"/>
          </a:p>
        </p:txBody>
      </p:sp>
      <p:sp>
        <p:nvSpPr>
          <p:cNvPr id="12291" name="Content Placeholder 2"/>
          <p:cNvSpPr>
            <a:spLocks noGrp="1"/>
          </p:cNvSpPr>
          <p:nvPr>
            <p:ph idx="1"/>
          </p:nvPr>
        </p:nvSpPr>
        <p:spPr>
          <a:xfrm>
            <a:off x="1136073" y="1364281"/>
            <a:ext cx="7169727" cy="5265119"/>
          </a:xfrm>
        </p:spPr>
        <p:txBody>
          <a:bodyPr>
            <a:noAutofit/>
          </a:bodyPr>
          <a:lstStyle/>
          <a:p>
            <a:pPr>
              <a:lnSpc>
                <a:spcPct val="150000"/>
              </a:lnSpc>
              <a:defRPr/>
            </a:pPr>
            <a:r>
              <a:rPr lang="th-TH" sz="4000" dirty="0" smtClean="0">
                <a:latin typeface="AngsanaUPC" panose="02020603050405020304" pitchFamily="18" charset="-34"/>
                <a:cs typeface="AngsanaUPC" panose="02020603050405020304" pitchFamily="18" charset="-34"/>
              </a:rPr>
              <a:t> โรคประจำตัว </a:t>
            </a:r>
            <a:r>
              <a:rPr lang="en-US" sz="4000" dirty="0" smtClean="0">
                <a:latin typeface="AngsanaUPC" panose="02020603050405020304" pitchFamily="18" charset="-34"/>
                <a:cs typeface="AngsanaUPC" panose="02020603050405020304" pitchFamily="18" charset="-34"/>
              </a:rPr>
              <a:t>: BPH  </a:t>
            </a:r>
            <a:r>
              <a:rPr lang="th-TH" sz="4000" dirty="0" smtClean="0">
                <a:latin typeface="AngsanaUPC" panose="02020603050405020304" pitchFamily="18" charset="-34"/>
                <a:cs typeface="AngsanaUPC" panose="02020603050405020304" pitchFamily="18" charset="-34"/>
              </a:rPr>
              <a:t>ไม่มีโรคประจำตัวอื่นๆ</a:t>
            </a:r>
          </a:p>
          <a:p>
            <a:pPr>
              <a:lnSpc>
                <a:spcPct val="150000"/>
              </a:lnSpc>
              <a:defRPr/>
            </a:pPr>
            <a:r>
              <a:rPr lang="en-US" sz="4000" dirty="0" smtClean="0">
                <a:latin typeface="AngsanaUPC" panose="02020603050405020304" pitchFamily="18" charset="-34"/>
                <a:cs typeface="AngsanaUPC" panose="02020603050405020304" pitchFamily="18" charset="-34"/>
              </a:rPr>
              <a:t> </a:t>
            </a:r>
            <a:r>
              <a:rPr lang="th-TH" sz="4000" dirty="0" smtClean="0">
                <a:latin typeface="AngsanaUPC" panose="02020603050405020304" pitchFamily="18" charset="-34"/>
                <a:cs typeface="AngsanaUPC" panose="02020603050405020304" pitchFamily="18" charset="-34"/>
              </a:rPr>
              <a:t>ไม่แพ้ยา แพ้อาหาร</a:t>
            </a:r>
          </a:p>
          <a:p>
            <a:pPr>
              <a:lnSpc>
                <a:spcPct val="150000"/>
              </a:lnSpc>
              <a:defRPr/>
            </a:pPr>
            <a:r>
              <a:rPr lang="th-TH" sz="4000" dirty="0">
                <a:latin typeface="AngsanaUPC" panose="02020603050405020304" pitchFamily="18" charset="-34"/>
                <a:cs typeface="AngsanaUPC" panose="02020603050405020304" pitchFamily="18" charset="-34"/>
              </a:rPr>
              <a:t> </a:t>
            </a:r>
            <a:r>
              <a:rPr lang="th-TH" sz="4000" dirty="0" smtClean="0">
                <a:latin typeface="AngsanaUPC" panose="02020603050405020304" pitchFamily="18" charset="-34"/>
                <a:cs typeface="AngsanaUPC" panose="02020603050405020304" pitchFamily="18" charset="-34"/>
              </a:rPr>
              <a:t>ไม่ดื่มเหล้า ไม่สูบบุหรี่</a:t>
            </a:r>
          </a:p>
          <a:p>
            <a:pPr>
              <a:lnSpc>
                <a:spcPct val="150000"/>
              </a:lnSpc>
              <a:defRPr/>
            </a:pPr>
            <a:r>
              <a:rPr lang="en-US" sz="4000" dirty="0" smtClean="0">
                <a:latin typeface="AngsanaUPC" panose="02020603050405020304" pitchFamily="18" charset="-34"/>
                <a:cs typeface="AngsanaUPC" panose="02020603050405020304" pitchFamily="18" charset="-34"/>
              </a:rPr>
              <a:t> </a:t>
            </a:r>
            <a:r>
              <a:rPr lang="th-TH" sz="4000" dirty="0" smtClean="0">
                <a:latin typeface="AngsanaUPC" panose="02020603050405020304" pitchFamily="18" charset="-34"/>
                <a:cs typeface="AngsanaUPC" panose="02020603050405020304" pitchFamily="18" charset="-34"/>
              </a:rPr>
              <a:t>ไม่เคยได้รับการผ่าตัดมาก่อน</a:t>
            </a:r>
          </a:p>
          <a:p>
            <a:pPr>
              <a:lnSpc>
                <a:spcPct val="150000"/>
              </a:lnSpc>
              <a:defRPr/>
            </a:pPr>
            <a:r>
              <a:rPr lang="en-US" sz="4000" dirty="0" smtClean="0">
                <a:latin typeface="AngsanaUPC" panose="02020603050405020304" pitchFamily="18" charset="-34"/>
                <a:cs typeface="AngsanaUPC" panose="02020603050405020304" pitchFamily="18" charset="-34"/>
              </a:rPr>
              <a:t> </a:t>
            </a:r>
            <a:r>
              <a:rPr lang="th-TH" sz="4000" dirty="0" smtClean="0">
                <a:latin typeface="AngsanaUPC" panose="02020603050405020304" pitchFamily="18" charset="-34"/>
                <a:cs typeface="AngsanaUPC" panose="02020603050405020304" pitchFamily="18" charset="-34"/>
              </a:rPr>
              <a:t>ยารับประทานประจำ </a:t>
            </a:r>
            <a:r>
              <a:rPr lang="en-US" sz="4000" dirty="0" smtClean="0">
                <a:latin typeface="AngsanaUPC" panose="02020603050405020304" pitchFamily="18" charset="-34"/>
                <a:cs typeface="AngsanaUPC" panose="02020603050405020304" pitchFamily="18" charset="-34"/>
              </a:rPr>
              <a:t>: Doxazocin</a:t>
            </a:r>
            <a:r>
              <a:rPr lang="th-TH" sz="4000" dirty="0" smtClean="0">
                <a:latin typeface="AngsanaUPC" panose="02020603050405020304" pitchFamily="18" charset="-34"/>
                <a:cs typeface="AngsanaUPC" panose="02020603050405020304" pitchFamily="18" charset="-34"/>
              </a:rPr>
              <a:t> </a:t>
            </a:r>
            <a:r>
              <a:rPr lang="en-US" sz="4000" dirty="0" smtClean="0">
                <a:latin typeface="AngsanaUPC" panose="02020603050405020304" pitchFamily="18" charset="-34"/>
                <a:cs typeface="AngsanaUPC" panose="02020603050405020304" pitchFamily="18" charset="-34"/>
              </a:rPr>
              <a:t>(2 mg) 1x </a:t>
            </a:r>
            <a:r>
              <a:rPr lang="en-US" sz="4000" dirty="0" err="1" smtClean="0">
                <a:latin typeface="AngsanaUPC" panose="02020603050405020304" pitchFamily="18" charset="-34"/>
                <a:cs typeface="AngsanaUPC" panose="02020603050405020304" pitchFamily="18" charset="-34"/>
              </a:rPr>
              <a:t>hs</a:t>
            </a:r>
            <a:endParaRPr lang="th-TH" sz="4000" dirty="0">
              <a:latin typeface="AngsanaUPC" panose="02020603050405020304" pitchFamily="18" charset="-34"/>
              <a:cs typeface="AngsanaUPC" panose="02020603050405020304" pitchFamily="18" charset="-34"/>
            </a:endParaRPr>
          </a:p>
          <a:p>
            <a:pPr eaLnBrk="1" hangingPunct="1">
              <a:lnSpc>
                <a:spcPct val="150000"/>
              </a:lnSpc>
              <a:buFont typeface="Wingdings 2" pitchFamily="18" charset="2"/>
              <a:buNone/>
            </a:pPr>
            <a:r>
              <a:rPr lang="th-TH" altLang="th-TH" sz="4000" dirty="0" smtClean="0">
                <a:latin typeface="AngsanaUPC" panose="02020603050405020304" pitchFamily="18" charset="-34"/>
                <a:cs typeface="AngsanaUPC" panose="02020603050405020304" pitchFamily="18" charset="-34"/>
              </a:rPr>
              <a:t> </a:t>
            </a:r>
          </a:p>
          <a:p>
            <a:pPr eaLnBrk="1" hangingPunct="1">
              <a:lnSpc>
                <a:spcPct val="150000"/>
              </a:lnSpc>
            </a:pPr>
            <a:endParaRPr lang="th-TH" altLang="th-TH" sz="4000" dirty="0" smtClean="0">
              <a:latin typeface="AngsanaUPC" panose="02020603050405020304" pitchFamily="18" charset="-34"/>
              <a:cs typeface="AngsanaUPC" panose="02020603050405020304" pitchFamily="18" charset="-3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4706</TotalTime>
  <Words>1878</Words>
  <Application>Microsoft Office PowerPoint</Application>
  <PresentationFormat>On-screen Show (4:3)</PresentationFormat>
  <Paragraphs>294</Paragraphs>
  <Slides>40</Slides>
  <Notes>21</Notes>
  <HiddenSlides>2</HiddenSlides>
  <MMClips>0</MMClips>
  <ScaleCrop>false</ScaleCrop>
  <HeadingPairs>
    <vt:vector size="4" baseType="variant">
      <vt:variant>
        <vt:lpstr>Theme</vt:lpstr>
      </vt:variant>
      <vt:variant>
        <vt:i4>10</vt:i4>
      </vt:variant>
      <vt:variant>
        <vt:lpstr>Slide Titles</vt:lpstr>
      </vt:variant>
      <vt:variant>
        <vt:i4>40</vt:i4>
      </vt:variant>
    </vt:vector>
  </HeadingPairs>
  <TitlesOfParts>
    <vt:vector size="50" baseType="lpstr">
      <vt:lpstr>1_Office Theme</vt:lpstr>
      <vt:lpstr>3_Office Theme</vt:lpstr>
      <vt:lpstr>Office Theme</vt:lpstr>
      <vt:lpstr>2_Office Theme</vt:lpstr>
      <vt:lpstr>6_Office Theme</vt:lpstr>
      <vt:lpstr>4_Office Theme</vt:lpstr>
      <vt:lpstr>12_Office Theme</vt:lpstr>
      <vt:lpstr>13_Office Theme</vt:lpstr>
      <vt:lpstr>14_Office Theme</vt:lpstr>
      <vt:lpstr>15_Office Theme</vt:lpstr>
      <vt:lpstr>Case Demonstration</vt:lpstr>
      <vt:lpstr>กรณีศึกษาที่ 1</vt:lpstr>
      <vt:lpstr>PowerPoint Presentation</vt:lpstr>
      <vt:lpstr>ประวัติปัจจุบัน</vt:lpstr>
      <vt:lpstr>Algorithm for Delivery of Nutrition Support</vt:lpstr>
      <vt:lpstr>PowerPoint Presentation</vt:lpstr>
      <vt:lpstr>ประวัติเพิ่มเติมเพื่อการประเมินทางโภชนาการ ????</vt:lpstr>
      <vt:lpstr>ประวัติเพิ่มเติมเพื่อการคัดกรองทางโภชนาการ</vt:lpstr>
      <vt:lpstr>ประวัติอดีต และประวัติส่วนตัว</vt:lpstr>
      <vt:lpstr>Algorithm for Delivery of Nutrition Support</vt:lpstr>
      <vt:lpstr>Nutritional Assessment</vt:lpstr>
      <vt:lpstr>Nutritional Assessment</vt:lpstr>
      <vt:lpstr>Physical Examination</vt:lpstr>
      <vt:lpstr>Physical Examination</vt:lpstr>
      <vt:lpstr>Nutritional Assessment</vt:lpstr>
      <vt:lpstr>Laboratory Tests  (1)</vt:lpstr>
      <vt:lpstr>Laboratory Tests  (2)</vt:lpstr>
      <vt:lpstr>PowerPoint Presentation</vt:lpstr>
      <vt:lpstr>Lab Investigations</vt:lpstr>
      <vt:lpstr>PowerPoint Presentation</vt:lpstr>
      <vt:lpstr>Lab Investigations (1)</vt:lpstr>
      <vt:lpstr>Lab Investigations (2)</vt:lpstr>
      <vt:lpstr>NT 2013 (Nutrition Triage)</vt:lpstr>
      <vt:lpstr>PowerPoint Presentation</vt:lpstr>
      <vt:lpstr>ECOG Performance Status</vt:lpstr>
      <vt:lpstr>PowerPoint Presentation</vt:lpstr>
      <vt:lpstr>PowerPoint Presentation</vt:lpstr>
      <vt:lpstr>PowerPoint Presentation</vt:lpstr>
      <vt:lpstr>PowerPoint Presentation</vt:lpstr>
      <vt:lpstr>PowerPoint Presentation</vt:lpstr>
      <vt:lpstr>PowerPoint Presentation</vt:lpstr>
      <vt:lpstr>NAF  (Nutrition Alert Form)</vt:lpstr>
      <vt:lpstr>PowerPoint Presentation</vt:lpstr>
      <vt:lpstr>PowerPoint Presentation</vt:lpstr>
      <vt:lpstr>PowerPoint Presentation</vt:lpstr>
      <vt:lpstr>PowerPoint Presentation</vt:lpstr>
      <vt:lpstr>PowerPoint Presentation</vt:lpstr>
      <vt:lpstr>Problem List</vt:lpstr>
      <vt:lpstr>Plan for Nutritional Intervention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ENDOCRINOLOGY</dc:title>
  <dc:creator>ASUS</dc:creator>
  <cp:lastModifiedBy>@ct</cp:lastModifiedBy>
  <cp:revision>464</cp:revision>
  <dcterms:created xsi:type="dcterms:W3CDTF">2014-05-25T00:16:09Z</dcterms:created>
  <dcterms:modified xsi:type="dcterms:W3CDTF">2017-08-17T01:16:43Z</dcterms:modified>
</cp:coreProperties>
</file>